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8288000" cy="10287000"/>
  <p:notesSz cx="6858000" cy="9144000"/>
  <p:embeddedFontLst>
    <p:embeddedFont>
      <p:font typeface="Noto Sans" panose="020B0502040204020203" pitchFamily="34" charset="0"/>
      <p:bold r:id="rId26"/>
      <p:boldItalic r:id="rId27"/>
    </p:embeddedFont>
    <p:embeddedFont>
      <p:font typeface="Times" panose="02020603050405020304" pitchFamily="18"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jLPIr+NFdgogDM+0oytm+BMTvun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0" d="100"/>
          <a:sy n="50" d="100"/>
        </p:scale>
        <p:origin x="946" y="29"/>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2" name="Google Shape;152;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7" name="Google Shape;177;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p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 name="Google Shape;189;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 name="Google Shape;197;p1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p1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1" name="Google Shape;211;p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 name="Google Shape;217;p2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5" name="Google Shape;225;p2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2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8" name="Google Shape;238;p2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1" name="Google Shape;131;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34"/>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3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5"/>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5"/>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3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6"/>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6"/>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7"/>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8"/>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8"/>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2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9"/>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29"/>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2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30"/>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30"/>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30"/>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30"/>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3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3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2"/>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32"/>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32"/>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3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3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3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3"/>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33"/>
          <p:cNvSpPr>
            <a:spLocks noGrp="1"/>
          </p:cNvSpPr>
          <p:nvPr>
            <p:ph type="pic" idx="2"/>
          </p:nvPr>
        </p:nvSpPr>
        <p:spPr>
          <a:xfrm>
            <a:off x="1792288" y="612775"/>
            <a:ext cx="5486400" cy="4114800"/>
          </a:xfrm>
          <a:prstGeom prst="rect">
            <a:avLst/>
          </a:prstGeom>
          <a:noFill/>
          <a:ln>
            <a:noFill/>
          </a:ln>
        </p:spPr>
      </p:sp>
      <p:sp>
        <p:nvSpPr>
          <p:cNvPr id="64" name="Google Shape;64;p33"/>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3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3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www.microsoft.com/en-us/research/blog/turing-nlg-a-17-billion-parameter-language-model-by-microsoft/" TargetMode="External"/><Relationship Id="rId7" Type="http://schemas.openxmlformats.org/officeDocument/2006/relationships/hyperlink" Target="https://trituenhantao.io/tu-dien-thuat-ngu/few-shot/"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hyperlink" Target="https://trituenhantao.io/tu-dien-thuat-ngu/zero-shot/" TargetMode="External"/><Relationship Id="rId5" Type="http://schemas.openxmlformats.org/officeDocument/2006/relationships/hyperlink" Target="https://trituenhantao.io/tu-dien-thuat-ngu/nlp/" TargetMode="External"/><Relationship Id="rId4" Type="http://schemas.openxmlformats.org/officeDocument/2006/relationships/hyperlink" Target="https://trituenhantao.io/tu-dien-thuat-ngu/dataset/"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arxiv.org/abs/1810.04805"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p:nvPr/>
        </p:nvSpPr>
        <p:spPr>
          <a:xfrm>
            <a:off x="4663440" y="694050"/>
            <a:ext cx="8961120" cy="128587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700" b="1" i="0" u="none" strike="noStrike" cap="none">
                <a:solidFill>
                  <a:srgbClr val="000000"/>
                </a:solidFill>
                <a:latin typeface="Times"/>
                <a:ea typeface="Times"/>
                <a:cs typeface="Times"/>
                <a:sym typeface="Times"/>
              </a:rPr>
              <a:t>TỔNG LIÊN ĐOÀN LAO ĐỘNG VIỆT NAM </a:t>
            </a:r>
            <a:endParaRPr/>
          </a:p>
          <a:p>
            <a:pPr marL="0" marR="0" lvl="0" indent="0" algn="ctr" rtl="0">
              <a:lnSpc>
                <a:spcPct val="120000"/>
              </a:lnSpc>
              <a:spcBef>
                <a:spcPts val="0"/>
              </a:spcBef>
              <a:spcAft>
                <a:spcPts val="0"/>
              </a:spcAft>
              <a:buNone/>
            </a:pPr>
            <a:r>
              <a:rPr lang="en-US" sz="2700" b="1" i="0" u="none" strike="noStrike" cap="none">
                <a:solidFill>
                  <a:srgbClr val="000000"/>
                </a:solidFill>
                <a:latin typeface="Times"/>
                <a:ea typeface="Times"/>
                <a:cs typeface="Times"/>
                <a:sym typeface="Times"/>
              </a:rPr>
              <a:t>TRƯỜNG ĐẠI HỌC TÔN ĐỨC THẮNG </a:t>
            </a:r>
            <a:endParaRPr/>
          </a:p>
          <a:p>
            <a:pPr marL="0" marR="0" lvl="0" indent="0" algn="ctr" rtl="0">
              <a:lnSpc>
                <a:spcPct val="120000"/>
              </a:lnSpc>
              <a:spcBef>
                <a:spcPts val="0"/>
              </a:spcBef>
              <a:spcAft>
                <a:spcPts val="0"/>
              </a:spcAft>
              <a:buNone/>
            </a:pPr>
            <a:r>
              <a:rPr lang="en-US" sz="2700" b="1" i="0" u="none" strike="noStrike" cap="none">
                <a:solidFill>
                  <a:srgbClr val="000000"/>
                </a:solidFill>
                <a:latin typeface="Times"/>
                <a:ea typeface="Times"/>
                <a:cs typeface="Times"/>
                <a:sym typeface="Times"/>
              </a:rPr>
              <a:t>KHOA CÔNG NGHỆ THÔNG TIN </a:t>
            </a:r>
            <a:endParaRPr/>
          </a:p>
        </p:txBody>
      </p:sp>
      <p:sp>
        <p:nvSpPr>
          <p:cNvPr id="85" name="Google Shape;85;p1"/>
          <p:cNvSpPr/>
          <p:nvPr/>
        </p:nvSpPr>
        <p:spPr>
          <a:xfrm>
            <a:off x="7890202" y="2090475"/>
            <a:ext cx="2507595" cy="1384993"/>
          </a:xfrm>
          <a:custGeom>
            <a:avLst/>
            <a:gdLst/>
            <a:ahLst/>
            <a:cxnLst/>
            <a:rect l="l" t="t" r="r" b="b"/>
            <a:pathLst>
              <a:path w="2507595" h="1384993" extrusionOk="0">
                <a:moveTo>
                  <a:pt x="0" y="0"/>
                </a:moveTo>
                <a:lnTo>
                  <a:pt x="2507596" y="0"/>
                </a:lnTo>
                <a:lnTo>
                  <a:pt x="2507596" y="1384993"/>
                </a:lnTo>
                <a:lnTo>
                  <a:pt x="0" y="1384993"/>
                </a:lnTo>
                <a:lnTo>
                  <a:pt x="0" y="0"/>
                </a:lnTo>
                <a:close/>
              </a:path>
            </a:pathLst>
          </a:custGeom>
          <a:blipFill rotWithShape="1">
            <a:blip r:embed="rId3">
              <a:alphaModFix/>
            </a:blip>
            <a:stretch>
              <a:fillRect r="-259"/>
            </a:stretch>
          </a:blipFill>
          <a:ln>
            <a:noFill/>
          </a:ln>
        </p:spPr>
        <p:txBody>
          <a:bodyPr/>
          <a:lstStyle/>
          <a:p>
            <a:endParaRPr lang="en-US"/>
          </a:p>
        </p:txBody>
      </p:sp>
      <p:sp>
        <p:nvSpPr>
          <p:cNvPr id="86" name="Google Shape;86;p1"/>
          <p:cNvSpPr txBox="1"/>
          <p:nvPr/>
        </p:nvSpPr>
        <p:spPr>
          <a:xfrm>
            <a:off x="4656297" y="3348774"/>
            <a:ext cx="8968263" cy="1101094"/>
          </a:xfrm>
          <a:prstGeom prst="rect">
            <a:avLst/>
          </a:prstGeom>
          <a:noFill/>
          <a:ln>
            <a:noFill/>
          </a:ln>
        </p:spPr>
        <p:txBody>
          <a:bodyPr spcFirstLastPara="1" wrap="square" lIns="0" tIns="0" rIns="0" bIns="0" anchor="t" anchorCtr="0">
            <a:spAutoFit/>
          </a:bodyPr>
          <a:lstStyle/>
          <a:p>
            <a:pPr marL="0" marR="0" lvl="0" indent="0" algn="ctr" rtl="0">
              <a:lnSpc>
                <a:spcPct val="180016"/>
              </a:lnSpc>
              <a:spcBef>
                <a:spcPts val="0"/>
              </a:spcBef>
              <a:spcAft>
                <a:spcPts val="0"/>
              </a:spcAft>
              <a:buNone/>
            </a:pPr>
            <a:r>
              <a:rPr lang="en-US" sz="4799" b="1" i="0" u="none" strike="noStrike" cap="none">
                <a:solidFill>
                  <a:srgbClr val="000000"/>
                </a:solidFill>
                <a:latin typeface="Times"/>
                <a:ea typeface="Times"/>
                <a:cs typeface="Times"/>
                <a:sym typeface="Times"/>
              </a:rPr>
              <a:t>NHẬP MÔN HỌC SÂU</a:t>
            </a:r>
            <a:endParaRPr/>
          </a:p>
        </p:txBody>
      </p:sp>
      <p:sp>
        <p:nvSpPr>
          <p:cNvPr id="87" name="Google Shape;87;p1"/>
          <p:cNvSpPr txBox="1"/>
          <p:nvPr/>
        </p:nvSpPr>
        <p:spPr>
          <a:xfrm>
            <a:off x="1854691" y="4530605"/>
            <a:ext cx="15446042" cy="70485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100" b="1" i="0" u="none" strike="noStrike" cap="none">
                <a:solidFill>
                  <a:srgbClr val="000000"/>
                </a:solidFill>
                <a:latin typeface="Times"/>
                <a:ea typeface="Times"/>
                <a:cs typeface="Times"/>
                <a:sym typeface="Times"/>
              </a:rPr>
              <a:t>Transformer based Encoder models and GPT models</a:t>
            </a:r>
            <a:endParaRPr/>
          </a:p>
        </p:txBody>
      </p:sp>
      <p:sp>
        <p:nvSpPr>
          <p:cNvPr id="88" name="Google Shape;88;p1"/>
          <p:cNvSpPr txBox="1"/>
          <p:nvPr/>
        </p:nvSpPr>
        <p:spPr>
          <a:xfrm>
            <a:off x="17300733" y="9340716"/>
            <a:ext cx="368232" cy="70291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200" b="0" i="0" u="none" strike="noStrike" cap="none">
                <a:solidFill>
                  <a:srgbClr val="2F5597"/>
                </a:solidFill>
                <a:latin typeface="Arial"/>
                <a:ea typeface="Arial"/>
                <a:cs typeface="Arial"/>
                <a:sym typeface="Arial"/>
              </a:rPr>
              <a:t>1</a:t>
            </a:r>
            <a:endParaRPr/>
          </a:p>
        </p:txBody>
      </p:sp>
      <p:sp>
        <p:nvSpPr>
          <p:cNvPr id="89" name="Google Shape;89;p1"/>
          <p:cNvSpPr txBox="1"/>
          <p:nvPr/>
        </p:nvSpPr>
        <p:spPr>
          <a:xfrm>
            <a:off x="8839200" y="6823991"/>
            <a:ext cx="8238870" cy="2991588"/>
          </a:xfrm>
          <a:prstGeom prst="rect">
            <a:avLst/>
          </a:prstGeom>
          <a:noFill/>
          <a:ln>
            <a:noFill/>
          </a:ln>
        </p:spPr>
        <p:txBody>
          <a:bodyPr spcFirstLastPara="1" wrap="square" lIns="0" tIns="0" rIns="0" bIns="0" anchor="t" anchorCtr="0">
            <a:spAutoFit/>
          </a:bodyPr>
          <a:lstStyle/>
          <a:p>
            <a:pPr marL="0" marR="0" lvl="0" indent="0" algn="r" rtl="0">
              <a:lnSpc>
                <a:spcPct val="180000"/>
              </a:lnSpc>
              <a:spcBef>
                <a:spcPts val="0"/>
              </a:spcBef>
              <a:spcAft>
                <a:spcPts val="0"/>
              </a:spcAft>
              <a:buNone/>
            </a:pPr>
            <a:r>
              <a:rPr lang="en-US" sz="2700" b="0" i="0" u="none" strike="noStrike" cap="none" dirty="0">
                <a:solidFill>
                  <a:srgbClr val="000000"/>
                </a:solidFill>
                <a:latin typeface="Times New Roman"/>
                <a:ea typeface="Times New Roman"/>
                <a:cs typeface="Times New Roman"/>
                <a:sym typeface="Times New Roman"/>
              </a:rPr>
              <a:t>Người </a:t>
            </a:r>
            <a:r>
              <a:rPr lang="en-US" sz="2700" b="0" i="0" u="none" strike="noStrike" cap="none" dirty="0" err="1">
                <a:solidFill>
                  <a:srgbClr val="000000"/>
                </a:solidFill>
                <a:latin typeface="Times New Roman"/>
                <a:ea typeface="Times New Roman"/>
                <a:cs typeface="Times New Roman"/>
                <a:sym typeface="Times New Roman"/>
              </a:rPr>
              <a:t>thực</a:t>
            </a:r>
            <a:r>
              <a:rPr lang="en-US" sz="2700" b="0" i="0" u="none" strike="noStrike" cap="none" dirty="0">
                <a:solidFill>
                  <a:srgbClr val="000000"/>
                </a:solidFill>
                <a:latin typeface="Times New Roman"/>
                <a:ea typeface="Times New Roman"/>
                <a:cs typeface="Times New Roman"/>
                <a:sym typeface="Times New Roman"/>
              </a:rPr>
              <a:t> </a:t>
            </a:r>
            <a:r>
              <a:rPr lang="en-US" sz="2700" b="0" i="0" u="none" strike="noStrike" cap="none" dirty="0" err="1">
                <a:solidFill>
                  <a:srgbClr val="000000"/>
                </a:solidFill>
                <a:latin typeface="Times New Roman"/>
                <a:ea typeface="Times New Roman"/>
                <a:cs typeface="Times New Roman"/>
                <a:sym typeface="Times New Roman"/>
              </a:rPr>
              <a:t>hiện</a:t>
            </a:r>
            <a:r>
              <a:rPr lang="en-US" sz="2700" b="0" i="0" u="none" strike="noStrike" cap="none" dirty="0">
                <a:solidFill>
                  <a:srgbClr val="000000"/>
                </a:solidFill>
                <a:latin typeface="Times New Roman"/>
                <a:ea typeface="Times New Roman"/>
                <a:cs typeface="Times New Roman"/>
                <a:sym typeface="Times New Roman"/>
              </a:rPr>
              <a:t>:</a:t>
            </a:r>
            <a:r>
              <a:rPr lang="en-US" sz="2700" b="1" i="0" u="none" strike="noStrike" cap="none" dirty="0">
                <a:solidFill>
                  <a:srgbClr val="000000"/>
                </a:solidFill>
                <a:latin typeface="Times"/>
                <a:ea typeface="Times"/>
                <a:cs typeface="Times"/>
                <a:sym typeface="Times"/>
              </a:rPr>
              <a:t> </a:t>
            </a:r>
            <a:r>
              <a:rPr lang="en-US" sz="2700" b="1" dirty="0">
                <a:latin typeface="Times"/>
                <a:ea typeface="Times"/>
                <a:cs typeface="Times"/>
                <a:sym typeface="Times"/>
              </a:rPr>
              <a:t>NGUYỄN </a:t>
            </a:r>
            <a:r>
              <a:rPr lang="en-US" sz="2700" b="1" dirty="0" err="1">
                <a:latin typeface="Times"/>
                <a:ea typeface="Times"/>
                <a:cs typeface="Times"/>
                <a:sym typeface="Times"/>
              </a:rPr>
              <a:t>KHẮC</a:t>
            </a:r>
            <a:r>
              <a:rPr lang="en-US" sz="2700" b="1" dirty="0">
                <a:latin typeface="Times"/>
                <a:ea typeface="Times"/>
                <a:cs typeface="Times"/>
                <a:sym typeface="Times"/>
              </a:rPr>
              <a:t> ANH TÀI</a:t>
            </a:r>
            <a:r>
              <a:rPr lang="en-US" sz="2700" b="1" i="0" u="none" strike="noStrike" cap="none" dirty="0">
                <a:solidFill>
                  <a:srgbClr val="000000"/>
                </a:solidFill>
                <a:latin typeface="Times"/>
                <a:ea typeface="Times"/>
                <a:cs typeface="Times"/>
                <a:sym typeface="Times"/>
              </a:rPr>
              <a:t>- 52100306</a:t>
            </a:r>
            <a:endParaRPr dirty="0"/>
          </a:p>
          <a:p>
            <a:pPr marL="0" marR="0" lvl="0" indent="0" algn="r" rtl="0">
              <a:lnSpc>
                <a:spcPct val="180000"/>
              </a:lnSpc>
              <a:spcBef>
                <a:spcPts val="0"/>
              </a:spcBef>
              <a:spcAft>
                <a:spcPts val="0"/>
              </a:spcAft>
              <a:buNone/>
            </a:pPr>
            <a:r>
              <a:rPr lang="en-US" sz="2700" b="1" i="0" u="none" strike="noStrike" cap="none" dirty="0">
                <a:solidFill>
                  <a:srgbClr val="000000"/>
                </a:solidFill>
                <a:latin typeface="Times"/>
                <a:ea typeface="Times"/>
                <a:cs typeface="Times"/>
                <a:sym typeface="Times"/>
              </a:rPr>
              <a:t>PHẠM DUY KHOA - 52100901</a:t>
            </a:r>
            <a:endParaRPr dirty="0"/>
          </a:p>
          <a:p>
            <a:pPr marL="0" marR="0" lvl="0" indent="0" algn="r" rtl="0">
              <a:lnSpc>
                <a:spcPct val="180000"/>
              </a:lnSpc>
              <a:spcBef>
                <a:spcPts val="0"/>
              </a:spcBef>
              <a:spcAft>
                <a:spcPts val="0"/>
              </a:spcAft>
              <a:buNone/>
            </a:pPr>
            <a:r>
              <a:rPr lang="en-US" sz="2700" b="1" dirty="0" err="1">
                <a:latin typeface="Times"/>
                <a:ea typeface="Times"/>
                <a:cs typeface="Times"/>
                <a:sym typeface="Times"/>
              </a:rPr>
              <a:t>TRẦN</a:t>
            </a:r>
            <a:r>
              <a:rPr lang="en-US" sz="2700" b="1" dirty="0">
                <a:latin typeface="Times"/>
                <a:ea typeface="Times"/>
                <a:cs typeface="Times"/>
                <a:sym typeface="Times"/>
              </a:rPr>
              <a:t> </a:t>
            </a:r>
            <a:r>
              <a:rPr lang="en-US" sz="2700" b="1" dirty="0" err="1">
                <a:latin typeface="Times"/>
                <a:ea typeface="Times"/>
                <a:cs typeface="Times"/>
                <a:sym typeface="Times"/>
              </a:rPr>
              <a:t>NHỰT</a:t>
            </a:r>
            <a:r>
              <a:rPr lang="en-US" sz="2700" b="1" dirty="0">
                <a:latin typeface="Times"/>
                <a:ea typeface="Times"/>
                <a:cs typeface="Times"/>
                <a:sym typeface="Times"/>
              </a:rPr>
              <a:t> QUANG</a:t>
            </a:r>
            <a:r>
              <a:rPr lang="en-US" sz="2700" b="1" i="0" u="none" strike="noStrike" cap="none" dirty="0">
                <a:solidFill>
                  <a:srgbClr val="000000"/>
                </a:solidFill>
                <a:latin typeface="Times"/>
                <a:ea typeface="Times"/>
                <a:cs typeface="Times"/>
                <a:sym typeface="Times"/>
              </a:rPr>
              <a:t>  - 52100298</a:t>
            </a:r>
            <a:endParaRPr dirty="0"/>
          </a:p>
          <a:p>
            <a:pPr marL="0" marR="0" lvl="0" indent="0" algn="r" rtl="0">
              <a:lnSpc>
                <a:spcPct val="180000"/>
              </a:lnSpc>
              <a:spcBef>
                <a:spcPts val="0"/>
              </a:spcBef>
              <a:spcAft>
                <a:spcPts val="0"/>
              </a:spcAft>
              <a:buNone/>
            </a:pPr>
            <a:endParaRPr sz="2700" b="1" i="0" u="none" strike="noStrike" cap="none" dirty="0">
              <a:solidFill>
                <a:srgbClr val="000000"/>
              </a:solidFill>
              <a:latin typeface="Times"/>
              <a:ea typeface="Times"/>
              <a:cs typeface="Times"/>
              <a:sym typeface="Times"/>
            </a:endParaRPr>
          </a:p>
        </p:txBody>
      </p:sp>
      <p:sp>
        <p:nvSpPr>
          <p:cNvPr id="90" name="Google Shape;90;p1"/>
          <p:cNvSpPr txBox="1"/>
          <p:nvPr/>
        </p:nvSpPr>
        <p:spPr>
          <a:xfrm>
            <a:off x="4452424" y="9293091"/>
            <a:ext cx="8961120" cy="46672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700" b="1" i="0" u="none" strike="noStrike" cap="none">
                <a:solidFill>
                  <a:srgbClr val="000000"/>
                </a:solidFill>
                <a:latin typeface="Times"/>
                <a:ea typeface="Times"/>
                <a:cs typeface="Times"/>
                <a:sym typeface="Times"/>
              </a:rPr>
              <a:t>THÀNH PHỐ HỒ CHÍ MINH, NĂM 2024</a:t>
            </a:r>
            <a:endParaRPr/>
          </a:p>
        </p:txBody>
      </p:sp>
      <p:sp>
        <p:nvSpPr>
          <p:cNvPr id="91" name="Google Shape;91;p1"/>
          <p:cNvSpPr txBox="1"/>
          <p:nvPr/>
        </p:nvSpPr>
        <p:spPr>
          <a:xfrm>
            <a:off x="9286511" y="6319166"/>
            <a:ext cx="6993326" cy="46672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700" b="0" i="0" u="none" strike="noStrike" cap="none" dirty="0" err="1">
                <a:solidFill>
                  <a:srgbClr val="000000"/>
                </a:solidFill>
                <a:latin typeface="Times New Roman"/>
                <a:ea typeface="Times New Roman"/>
                <a:cs typeface="Times New Roman"/>
                <a:sym typeface="Times New Roman"/>
              </a:rPr>
              <a:t>Giảng</a:t>
            </a:r>
            <a:r>
              <a:rPr lang="en-US" sz="2700" b="0" i="0" u="none" strike="noStrike" cap="none" dirty="0">
                <a:solidFill>
                  <a:srgbClr val="000000"/>
                </a:solidFill>
                <a:latin typeface="Times New Roman"/>
                <a:ea typeface="Times New Roman"/>
                <a:cs typeface="Times New Roman"/>
                <a:sym typeface="Times New Roman"/>
              </a:rPr>
              <a:t> </a:t>
            </a:r>
            <a:r>
              <a:rPr lang="en-US" sz="2700" b="0" i="0" u="none" strike="noStrike" cap="none" dirty="0" err="1">
                <a:solidFill>
                  <a:srgbClr val="000000"/>
                </a:solidFill>
                <a:latin typeface="Times New Roman"/>
                <a:ea typeface="Times New Roman"/>
                <a:cs typeface="Times New Roman"/>
                <a:sym typeface="Times New Roman"/>
              </a:rPr>
              <a:t>viên</a:t>
            </a:r>
            <a:r>
              <a:rPr lang="en-US" sz="2700" b="0" i="0" u="none" strike="noStrike" cap="none" dirty="0">
                <a:solidFill>
                  <a:srgbClr val="000000"/>
                </a:solidFill>
                <a:latin typeface="Times New Roman"/>
                <a:ea typeface="Times New Roman"/>
                <a:cs typeface="Times New Roman"/>
                <a:sym typeface="Times New Roman"/>
              </a:rPr>
              <a:t>: </a:t>
            </a:r>
            <a:r>
              <a:rPr lang="en-US" sz="2700" b="1" i="0" u="none" strike="noStrike" cap="none" dirty="0" err="1">
                <a:solidFill>
                  <a:srgbClr val="000000"/>
                </a:solidFill>
                <a:latin typeface="Times"/>
                <a:ea typeface="Times"/>
                <a:cs typeface="Times"/>
                <a:sym typeface="Times"/>
              </a:rPr>
              <a:t>PGS.TS</a:t>
            </a:r>
            <a:r>
              <a:rPr lang="en-US" sz="2700" b="1" i="0" u="none" strike="noStrike" cap="none" dirty="0">
                <a:solidFill>
                  <a:srgbClr val="000000"/>
                </a:solidFill>
                <a:latin typeface="Times"/>
                <a:ea typeface="Times"/>
                <a:cs typeface="Times"/>
                <a:sym typeface="Times"/>
              </a:rPr>
              <a:t> LÊ ANH CƯỜNG</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0"/>
          <p:cNvSpPr/>
          <p:nvPr/>
        </p:nvSpPr>
        <p:spPr>
          <a:xfrm>
            <a:off x="4242130" y="2953866"/>
            <a:ext cx="8906774" cy="6612863"/>
          </a:xfrm>
          <a:custGeom>
            <a:avLst/>
            <a:gdLst/>
            <a:ahLst/>
            <a:cxnLst/>
            <a:rect l="l" t="t" r="r" b="b"/>
            <a:pathLst>
              <a:path w="8906774" h="6612863" extrusionOk="0">
                <a:moveTo>
                  <a:pt x="0" y="0"/>
                </a:moveTo>
                <a:lnTo>
                  <a:pt x="8906774" y="0"/>
                </a:lnTo>
                <a:lnTo>
                  <a:pt x="8906774" y="6612864"/>
                </a:lnTo>
                <a:lnTo>
                  <a:pt x="0" y="6612864"/>
                </a:lnTo>
                <a:lnTo>
                  <a:pt x="0" y="0"/>
                </a:lnTo>
                <a:close/>
              </a:path>
            </a:pathLst>
          </a:custGeom>
          <a:blipFill rotWithShape="1">
            <a:blip r:embed="rId3">
              <a:alphaModFix/>
            </a:blip>
            <a:stretch>
              <a:fillRect l="-240" t="-269" r="-1840"/>
            </a:stretch>
          </a:blipFill>
          <a:ln>
            <a:noFill/>
          </a:ln>
        </p:spPr>
        <p:txBody>
          <a:bodyPr/>
          <a:lstStyle/>
          <a:p>
            <a:endParaRPr lang="en-US"/>
          </a:p>
        </p:txBody>
      </p:sp>
      <p:sp>
        <p:nvSpPr>
          <p:cNvPr id="155" name="Google Shape;155;p10"/>
          <p:cNvSpPr txBox="1"/>
          <p:nvPr/>
        </p:nvSpPr>
        <p:spPr>
          <a:xfrm>
            <a:off x="338587" y="66040"/>
            <a:ext cx="12166890" cy="1820545"/>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Next Sentence Prediction (NSP)</a:t>
            </a:r>
            <a:endParaRPr/>
          </a:p>
          <a:p>
            <a:pPr marL="0" marR="0" lvl="0" indent="0" algn="ctr" rtl="0">
              <a:lnSpc>
                <a:spcPct val="140007"/>
              </a:lnSpc>
              <a:spcBef>
                <a:spcPts val="0"/>
              </a:spcBef>
              <a:spcAft>
                <a:spcPts val="0"/>
              </a:spcAft>
              <a:buNone/>
            </a:pPr>
            <a:endParaRPr sz="5199" b="0" i="0" u="none" strike="noStrike" cap="none">
              <a:solidFill>
                <a:srgbClr val="000000"/>
              </a:solidFill>
              <a:latin typeface="Arial"/>
              <a:ea typeface="Arial"/>
              <a:cs typeface="Arial"/>
              <a:sym typeface="Arial"/>
            </a:endParaRPr>
          </a:p>
        </p:txBody>
      </p:sp>
      <p:sp>
        <p:nvSpPr>
          <p:cNvPr id="156" name="Google Shape;156;p10"/>
          <p:cNvSpPr txBox="1"/>
          <p:nvPr/>
        </p:nvSpPr>
        <p:spPr>
          <a:xfrm>
            <a:off x="532772" y="1485267"/>
            <a:ext cx="16325491" cy="1227888"/>
          </a:xfrm>
          <a:prstGeom prst="rect">
            <a:avLst/>
          </a:prstGeom>
          <a:noFill/>
          <a:ln>
            <a:noFill/>
          </a:ln>
        </p:spPr>
        <p:txBody>
          <a:bodyPr spcFirstLastPara="1" wrap="square" lIns="0" tIns="0" rIns="0" bIns="0" anchor="t" anchorCtr="0">
            <a:spAutoFit/>
          </a:bodyPr>
          <a:lstStyle/>
          <a:p>
            <a:pPr marL="0" marR="0" lvl="0" indent="0" algn="just" rtl="0">
              <a:lnSpc>
                <a:spcPct val="140052"/>
              </a:lnSpc>
              <a:spcBef>
                <a:spcPts val="0"/>
              </a:spcBef>
              <a:spcAft>
                <a:spcPts val="0"/>
              </a:spcAft>
              <a:buNone/>
            </a:pPr>
            <a:r>
              <a:rPr lang="en-US" sz="2282" b="0" i="0" u="none" strike="noStrike" cap="none">
                <a:solidFill>
                  <a:srgbClr val="000000"/>
                </a:solidFill>
                <a:latin typeface="Times New Roman"/>
                <a:ea typeface="Times New Roman"/>
                <a:cs typeface="Times New Roman"/>
                <a:sym typeface="Times New Roman"/>
              </a:rPr>
              <a:t>Sentence-A và Sentence-B: Hai câu đầu vào được chọn, trong đó Sentence-B có thể là câu tiếp theo của Sentence-A hoặc là một câu ngẫu nhiên từ một đoạn văn khác.</a:t>
            </a:r>
            <a:endParaRPr/>
          </a:p>
          <a:p>
            <a:pPr marL="0" marR="0" lvl="0" indent="0" algn="just" rtl="0">
              <a:lnSpc>
                <a:spcPct val="140052"/>
              </a:lnSpc>
              <a:spcBef>
                <a:spcPts val="0"/>
              </a:spcBef>
              <a:spcAft>
                <a:spcPts val="0"/>
              </a:spcAft>
              <a:buNone/>
            </a:pPr>
            <a:endParaRPr sz="2282"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1"/>
          <p:cNvSpPr txBox="1"/>
          <p:nvPr/>
        </p:nvSpPr>
        <p:spPr>
          <a:xfrm>
            <a:off x="237226" y="504885"/>
            <a:ext cx="16733082" cy="1642492"/>
          </a:xfrm>
          <a:prstGeom prst="rect">
            <a:avLst/>
          </a:prstGeom>
          <a:noFill/>
          <a:ln>
            <a:noFill/>
          </a:ln>
        </p:spPr>
        <p:txBody>
          <a:bodyPr spcFirstLastPara="1" wrap="square" lIns="0" tIns="0" rIns="0" bIns="0" anchor="t" anchorCtr="0">
            <a:spAutoFit/>
          </a:bodyPr>
          <a:lstStyle/>
          <a:p>
            <a:pPr marL="0" marR="0" lvl="0" indent="0" algn="ctr" rtl="0">
              <a:lnSpc>
                <a:spcPct val="140013"/>
              </a:lnSpc>
              <a:spcBef>
                <a:spcPts val="0"/>
              </a:spcBef>
              <a:spcAft>
                <a:spcPts val="0"/>
              </a:spcAft>
              <a:buNone/>
            </a:pPr>
            <a:r>
              <a:rPr lang="en-US" sz="4526" b="0" i="0" u="none" strike="noStrike" cap="none">
                <a:solidFill>
                  <a:srgbClr val="000000"/>
                </a:solidFill>
                <a:latin typeface="Arial"/>
                <a:ea typeface="Arial"/>
                <a:cs typeface="Arial"/>
                <a:sym typeface="Arial"/>
              </a:rPr>
              <a:t>II.GPT-3: Language Models are Few-Shot Learners</a:t>
            </a:r>
            <a:endParaRPr/>
          </a:p>
          <a:p>
            <a:pPr marL="0" marR="0" lvl="0" indent="0" algn="ctr" rtl="0">
              <a:lnSpc>
                <a:spcPct val="150773"/>
              </a:lnSpc>
              <a:spcBef>
                <a:spcPts val="0"/>
              </a:spcBef>
              <a:spcAft>
                <a:spcPts val="0"/>
              </a:spcAft>
              <a:buNone/>
            </a:pPr>
            <a:endParaRPr sz="4526" b="0" i="0" u="none" strike="noStrike" cap="none">
              <a:solidFill>
                <a:srgbClr val="000000"/>
              </a:solidFill>
              <a:latin typeface="Arial"/>
              <a:ea typeface="Arial"/>
              <a:cs typeface="Arial"/>
              <a:sym typeface="Arial"/>
            </a:endParaRPr>
          </a:p>
        </p:txBody>
      </p:sp>
      <p:sp>
        <p:nvSpPr>
          <p:cNvPr id="162" name="Google Shape;162;p11"/>
          <p:cNvSpPr txBox="1"/>
          <p:nvPr/>
        </p:nvSpPr>
        <p:spPr>
          <a:xfrm>
            <a:off x="409755" y="1678496"/>
            <a:ext cx="17152269" cy="2856872"/>
          </a:xfrm>
          <a:prstGeom prst="rect">
            <a:avLst/>
          </a:prstGeom>
          <a:noFill/>
          <a:ln>
            <a:noFill/>
          </a:ln>
        </p:spPr>
        <p:txBody>
          <a:bodyPr spcFirstLastPara="1" wrap="square" lIns="0" tIns="0" rIns="0" bIns="0" anchor="t" anchorCtr="0">
            <a:spAutoFit/>
          </a:bodyPr>
          <a:lstStyle/>
          <a:p>
            <a:pPr marL="0" marR="0" lvl="0" indent="0" algn="just" rtl="0">
              <a:lnSpc>
                <a:spcPct val="140025"/>
              </a:lnSpc>
              <a:spcBef>
                <a:spcPts val="0"/>
              </a:spcBef>
              <a:spcAft>
                <a:spcPts val="0"/>
              </a:spcAft>
              <a:buNone/>
            </a:pPr>
            <a:r>
              <a:rPr lang="en-US" sz="3188" b="0" i="0" u="none" strike="noStrike" cap="none">
                <a:solidFill>
                  <a:srgbClr val="000000"/>
                </a:solidFill>
                <a:latin typeface="Times New Roman"/>
                <a:ea typeface="Times New Roman"/>
                <a:cs typeface="Times New Roman"/>
                <a:sym typeface="Times New Roman"/>
              </a:rPr>
              <a:t>GPT-3 có số tham số gấp 10 lần so với mô hình ngôn ngữ </a:t>
            </a:r>
            <a:r>
              <a:rPr lang="en-US" sz="3188" b="0" i="0" u="sng" strike="noStrike" cap="none">
                <a:solidFill>
                  <a:srgbClr val="000000"/>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Turing NLG</a:t>
            </a:r>
            <a:r>
              <a:rPr lang="en-US" sz="3188" b="0" i="0" u="none" strike="noStrike" cap="none">
                <a:solidFill>
                  <a:srgbClr val="000000"/>
                </a:solidFill>
                <a:latin typeface="Times New Roman"/>
                <a:ea typeface="Times New Roman"/>
                <a:cs typeface="Times New Roman"/>
                <a:sym typeface="Times New Roman"/>
              </a:rPr>
              <a:t> mạnh mẽ của Microsoft và gấp 100 lần so với GPT-2. Do có số lượng lớn các tham số và </a:t>
            </a:r>
            <a:r>
              <a:rPr lang="en-US" sz="3188" b="0" i="0" u="sng" strike="noStrike" cap="none">
                <a:solidFill>
                  <a:srgbClr val="000000"/>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dataset</a:t>
            </a:r>
            <a:r>
              <a:rPr lang="en-US" sz="3188" b="0" i="0" u="none" strike="noStrike" cap="none">
                <a:solidFill>
                  <a:srgbClr val="000000"/>
                </a:solidFill>
                <a:latin typeface="Times New Roman"/>
                <a:ea typeface="Times New Roman"/>
                <a:cs typeface="Times New Roman"/>
                <a:sym typeface="Times New Roman"/>
              </a:rPr>
              <a:t> phong phú, GPT-3 thực hiện tốt các tác vụ </a:t>
            </a:r>
            <a:r>
              <a:rPr lang="en-US" sz="3188" b="0" i="0" u="sng" strike="noStrike" cap="none">
                <a:solidFill>
                  <a:srgbClr val="000000"/>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NLP</a:t>
            </a:r>
            <a:r>
              <a:rPr lang="en-US" sz="3188" b="0" i="0" u="none" strike="noStrike" cap="none">
                <a:solidFill>
                  <a:srgbClr val="000000"/>
                </a:solidFill>
                <a:latin typeface="Times New Roman"/>
                <a:ea typeface="Times New Roman"/>
                <a:cs typeface="Times New Roman"/>
                <a:sym typeface="Times New Roman"/>
              </a:rPr>
              <a:t> với </a:t>
            </a:r>
            <a:r>
              <a:rPr lang="en-US" sz="3188" b="0" i="0" u="sng" strike="noStrike" cap="none">
                <a:solidFill>
                  <a:srgbClr val="000000"/>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zero-shot</a:t>
            </a:r>
            <a:r>
              <a:rPr lang="en-US" sz="3188" b="0" i="0" u="none" strike="noStrike" cap="none">
                <a:solidFill>
                  <a:srgbClr val="000000"/>
                </a:solidFill>
                <a:latin typeface="Times New Roman"/>
                <a:ea typeface="Times New Roman"/>
                <a:cs typeface="Times New Roman"/>
                <a:sym typeface="Times New Roman"/>
              </a:rPr>
              <a:t> và </a:t>
            </a:r>
            <a:r>
              <a:rPr lang="en-US" sz="3188" b="0" i="0" u="sng" strike="noStrike" cap="none">
                <a:solidFill>
                  <a:srgbClr val="000000"/>
                </a:solid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few-shot</a:t>
            </a:r>
            <a:r>
              <a:rPr lang="en-US" sz="3188" b="0" i="0" u="none" strike="noStrike" cap="none">
                <a:solidFill>
                  <a:srgbClr val="000000"/>
                </a:solidFill>
                <a:latin typeface="Times New Roman"/>
                <a:ea typeface="Times New Roman"/>
                <a:cs typeface="Times New Roman"/>
                <a:sym typeface="Times New Roman"/>
              </a:rPr>
              <a:t> setting. Do dung lượng lớn, nó có khả năng viết các bài viết mà chúng ta khó có thể phân biệt với các bài viết của con người. Nó cũng có thể thực hiện các tác vụ nhanh chóng mà nó chưa bao giờ được huấn luyện một cách rõ ràng.</a:t>
            </a:r>
            <a:endParaRPr/>
          </a:p>
        </p:txBody>
      </p:sp>
      <p:sp>
        <p:nvSpPr>
          <p:cNvPr id="163" name="Google Shape;163;p11"/>
          <p:cNvSpPr txBox="1"/>
          <p:nvPr/>
        </p:nvSpPr>
        <p:spPr>
          <a:xfrm>
            <a:off x="409755" y="4774859"/>
            <a:ext cx="17717270" cy="2218882"/>
          </a:xfrm>
          <a:prstGeom prst="rect">
            <a:avLst/>
          </a:prstGeom>
          <a:noFill/>
          <a:ln>
            <a:noFill/>
          </a:ln>
        </p:spPr>
        <p:txBody>
          <a:bodyPr spcFirstLastPara="1" wrap="square" lIns="0" tIns="0" rIns="0" bIns="0" anchor="t" anchorCtr="0">
            <a:spAutoFit/>
          </a:bodyPr>
          <a:lstStyle/>
          <a:p>
            <a:pPr marL="0" marR="0" lvl="0" indent="0" algn="just" rtl="0">
              <a:lnSpc>
                <a:spcPct val="140019"/>
              </a:lnSpc>
              <a:spcBef>
                <a:spcPts val="0"/>
              </a:spcBef>
              <a:spcAft>
                <a:spcPts val="0"/>
              </a:spcAft>
              <a:buNone/>
            </a:pPr>
            <a:r>
              <a:rPr lang="en-US" sz="3081" b="0" i="0" u="none" strike="noStrike" cap="none">
                <a:solidFill>
                  <a:srgbClr val="000000"/>
                </a:solidFill>
                <a:latin typeface="Times New Roman"/>
                <a:ea typeface="Times New Roman"/>
                <a:cs typeface="Times New Roman"/>
                <a:sym typeface="Times New Roman"/>
              </a:rPr>
              <a:t>GPT-3 chứng minh hiệu quả của mình trên một loạt các nhiệm vụ </a:t>
            </a:r>
            <a:r>
              <a:rPr lang="en-US" sz="3081" b="0" i="0" u="sng" strike="noStrike" cap="none">
                <a:solidFill>
                  <a:srgbClr val="000000"/>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NLP</a:t>
            </a:r>
            <a:r>
              <a:rPr lang="en-US" sz="3081" b="0" i="0" u="none" strike="noStrike" cap="none">
                <a:solidFill>
                  <a:srgbClr val="000000"/>
                </a:solidFill>
                <a:latin typeface="Times New Roman"/>
                <a:ea typeface="Times New Roman"/>
                <a:cs typeface="Times New Roman"/>
                <a:sym typeface="Times New Roman"/>
              </a:rPr>
              <a:t>. Ngoài ra, mô hình cũng được đánh giá về các tác vụ tổng hợp như cộng số học, giải mã từ, sinh tin tức, học và sử dụng từ mới v.v. Đối với những nhiệm vụ này, hiệu suất tăng lên cùng với sự gia tăng số lượng các tham số và mô hình hoạt động tốt hơn trong </a:t>
            </a:r>
            <a:r>
              <a:rPr lang="en-US" sz="3081" b="0" i="0" u="sng" strike="noStrike" cap="none">
                <a:solidFill>
                  <a:srgbClr val="000000"/>
                </a:solid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few-shot</a:t>
            </a:r>
            <a:r>
              <a:rPr lang="en-US" sz="3081" b="0" i="0" u="none" strike="noStrike" cap="none">
                <a:solidFill>
                  <a:srgbClr val="000000"/>
                </a:solidFill>
                <a:latin typeface="Times New Roman"/>
                <a:ea typeface="Times New Roman"/>
                <a:cs typeface="Times New Roman"/>
                <a:sym typeface="Times New Roman"/>
              </a:rPr>
              <a:t> setting hơn là one hay </a:t>
            </a:r>
            <a:r>
              <a:rPr lang="en-US" sz="3081" b="0" i="0" u="sng" strike="noStrike" cap="none">
                <a:solidFill>
                  <a:srgbClr val="000000"/>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zero-shot</a:t>
            </a:r>
            <a:r>
              <a:rPr lang="en-US" sz="3081" b="0" i="0" u="none" strike="noStrike" cap="none">
                <a:solidFill>
                  <a:srgbClr val="000000"/>
                </a:solidFill>
                <a:latin typeface="Times New Roman"/>
                <a:ea typeface="Times New Roman"/>
                <a:cs typeface="Times New Roman"/>
                <a:sym typeface="Times New Roman"/>
              </a:rPr>
              <a: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2"/>
          <p:cNvSpPr txBox="1"/>
          <p:nvPr/>
        </p:nvSpPr>
        <p:spPr>
          <a:xfrm>
            <a:off x="7419654" y="4274500"/>
            <a:ext cx="4804800" cy="1416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9200" b="1" i="0" u="none" strike="noStrike" cap="none">
                <a:solidFill>
                  <a:srgbClr val="000000"/>
                </a:solidFill>
                <a:latin typeface="Noto Sans"/>
                <a:ea typeface="Noto Sans"/>
                <a:cs typeface="Noto Sans"/>
                <a:sym typeface="Noto Sans"/>
              </a:rPr>
              <a:t>Part 2</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4698" r="-4699"/>
            </a:stretch>
          </a:blipFill>
          <a:ln>
            <a:noFill/>
          </a:ln>
        </p:spPr>
        <p:txBody>
          <a:bodyPr/>
          <a:lstStyle/>
          <a:p>
            <a:endParaRPr lang="en-US"/>
          </a:p>
        </p:txBody>
      </p:sp>
      <p:sp>
        <p:nvSpPr>
          <p:cNvPr id="174" name="Google Shape;174;p13"/>
          <p:cNvSpPr txBox="1"/>
          <p:nvPr/>
        </p:nvSpPr>
        <p:spPr>
          <a:xfrm>
            <a:off x="1434855" y="5543413"/>
            <a:ext cx="14294495" cy="1696396"/>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US" sz="4837" b="0" i="0" u="none" strike="noStrike" cap="none">
                <a:solidFill>
                  <a:srgbClr val="FFFFFF"/>
                </a:solidFill>
                <a:latin typeface="Arial"/>
                <a:ea typeface="Arial"/>
                <a:cs typeface="Arial"/>
                <a:sym typeface="Arial"/>
              </a:rPr>
              <a:t>Ứng dụng Transformer trong Dịch Thuật </a:t>
            </a:r>
            <a:endParaRPr/>
          </a:p>
          <a:p>
            <a:pPr marL="0" marR="0" lvl="0" indent="0" algn="ctr" rtl="0">
              <a:lnSpc>
                <a:spcPct val="140004"/>
              </a:lnSpc>
              <a:spcBef>
                <a:spcPts val="0"/>
              </a:spcBef>
              <a:spcAft>
                <a:spcPts val="0"/>
              </a:spcAft>
              <a:buNone/>
            </a:pPr>
            <a:r>
              <a:rPr lang="en-US" sz="4837" b="0" i="0" u="none" strike="noStrike" cap="none">
                <a:solidFill>
                  <a:srgbClr val="FFFFFF"/>
                </a:solidFill>
                <a:latin typeface="Arial"/>
                <a:ea typeface="Arial"/>
                <a:cs typeface="Arial"/>
                <a:sym typeface="Arial"/>
              </a:rPr>
              <a:t>Tiếng Anh - Tiếng Việt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4"/>
          <p:cNvSpPr/>
          <p:nvPr/>
        </p:nvSpPr>
        <p:spPr>
          <a:xfrm>
            <a:off x="5306523" y="1206651"/>
            <a:ext cx="7869456" cy="6251752"/>
          </a:xfrm>
          <a:custGeom>
            <a:avLst/>
            <a:gdLst/>
            <a:ahLst/>
            <a:cxnLst/>
            <a:rect l="l" t="t" r="r" b="b"/>
            <a:pathLst>
              <a:path w="7869456" h="6251752" extrusionOk="0">
                <a:moveTo>
                  <a:pt x="0" y="0"/>
                </a:moveTo>
                <a:lnTo>
                  <a:pt x="7869457" y="0"/>
                </a:lnTo>
                <a:lnTo>
                  <a:pt x="7869457" y="6251752"/>
                </a:lnTo>
                <a:lnTo>
                  <a:pt x="0" y="6251752"/>
                </a:lnTo>
                <a:lnTo>
                  <a:pt x="0" y="0"/>
                </a:lnTo>
                <a:close/>
              </a:path>
            </a:pathLst>
          </a:custGeom>
          <a:blipFill rotWithShape="1">
            <a:blip r:embed="rId3">
              <a:alphaModFix/>
            </a:blip>
            <a:stretch>
              <a:fillRect/>
            </a:stretch>
          </a:blipFill>
          <a:ln>
            <a:noFill/>
          </a:ln>
        </p:spPr>
        <p:txBody>
          <a:bodyPr/>
          <a:lstStyle/>
          <a:p>
            <a:endParaRPr lang="en-US"/>
          </a:p>
        </p:txBody>
      </p:sp>
      <p:sp>
        <p:nvSpPr>
          <p:cNvPr id="180" name="Google Shape;180;p14"/>
          <p:cNvSpPr txBox="1"/>
          <p:nvPr/>
        </p:nvSpPr>
        <p:spPr>
          <a:xfrm>
            <a:off x="553687" y="235903"/>
            <a:ext cx="7404876" cy="890638"/>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5245" b="1" i="0" u="none" strike="noStrike" cap="none">
                <a:solidFill>
                  <a:srgbClr val="000000"/>
                </a:solidFill>
                <a:latin typeface="Noto Sans"/>
                <a:ea typeface="Noto Sans"/>
                <a:cs typeface="Noto Sans"/>
                <a:sym typeface="Noto Sans"/>
              </a:rPr>
              <a:t>Tổng quan về mô hình</a:t>
            </a:r>
            <a:endParaRPr/>
          </a:p>
        </p:txBody>
      </p:sp>
      <p:sp>
        <p:nvSpPr>
          <p:cNvPr id="181" name="Google Shape;181;p14"/>
          <p:cNvSpPr txBox="1"/>
          <p:nvPr/>
        </p:nvSpPr>
        <p:spPr>
          <a:xfrm>
            <a:off x="194503" y="7344103"/>
            <a:ext cx="18093497" cy="3345901"/>
          </a:xfrm>
          <a:prstGeom prst="rect">
            <a:avLst/>
          </a:prstGeom>
          <a:noFill/>
          <a:ln>
            <a:noFill/>
          </a:ln>
        </p:spPr>
        <p:txBody>
          <a:bodyPr spcFirstLastPara="1" wrap="square" lIns="0" tIns="0" rIns="0" bIns="0" anchor="t" anchorCtr="0">
            <a:spAutoFit/>
          </a:bodyPr>
          <a:lstStyle/>
          <a:p>
            <a:pPr marL="0" marR="0" lvl="0" indent="0" algn="just" rtl="0">
              <a:lnSpc>
                <a:spcPct val="140019"/>
              </a:lnSpc>
              <a:spcBef>
                <a:spcPts val="0"/>
              </a:spcBef>
              <a:spcAft>
                <a:spcPts val="0"/>
              </a:spcAft>
              <a:buNone/>
            </a:pPr>
            <a:r>
              <a:rPr lang="en-US" sz="3126" b="0" i="0" u="none" strike="noStrike" cap="none">
                <a:solidFill>
                  <a:srgbClr val="000000"/>
                </a:solidFill>
                <a:latin typeface="Times New Roman"/>
                <a:ea typeface="Times New Roman"/>
                <a:cs typeface="Times New Roman"/>
                <a:sym typeface="Times New Roman"/>
              </a:rPr>
              <a:t>Giống như những mô hình dịch máy khác, kiến trúc tổng quan của mô hình transformer bao gồm 2 phần lớn là encoder và decoder. Encoder dùng để học vector biểu của câu với mong muốn rằng vector này mang thông tin hoàn hảo của câu đó. Decoder thực hiện chức năng chuyển vector biểu diễn kia thành ngôn ngữ đích.</a:t>
            </a:r>
            <a:endParaRPr/>
          </a:p>
          <a:p>
            <a:pPr marL="0" marR="0" lvl="0" indent="0" algn="just" rtl="0">
              <a:lnSpc>
                <a:spcPct val="140019"/>
              </a:lnSpc>
              <a:spcBef>
                <a:spcPts val="0"/>
              </a:spcBef>
              <a:spcAft>
                <a:spcPts val="0"/>
              </a:spcAft>
              <a:buNone/>
            </a:pPr>
            <a:endParaRPr sz="3126" b="0" i="0" u="none" strike="noStrike" cap="none">
              <a:solidFill>
                <a:srgbClr val="000000"/>
              </a:solidFill>
              <a:latin typeface="Times New Roman"/>
              <a:ea typeface="Times New Roman"/>
              <a:cs typeface="Times New Roman"/>
              <a:sym typeface="Times New Roman"/>
            </a:endParaRPr>
          </a:p>
          <a:p>
            <a:pPr marL="0" marR="0" lvl="0" indent="0" algn="just" rtl="0">
              <a:lnSpc>
                <a:spcPct val="140019"/>
              </a:lnSpc>
              <a:spcBef>
                <a:spcPts val="0"/>
              </a:spcBef>
              <a:spcAft>
                <a:spcPts val="0"/>
              </a:spcAft>
              <a:buNone/>
            </a:pPr>
            <a:endParaRPr sz="3126"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5"/>
          <p:cNvSpPr/>
          <p:nvPr/>
        </p:nvSpPr>
        <p:spPr>
          <a:xfrm>
            <a:off x="4139469" y="1028700"/>
            <a:ext cx="9114605" cy="8666590"/>
          </a:xfrm>
          <a:custGeom>
            <a:avLst/>
            <a:gdLst/>
            <a:ahLst/>
            <a:cxnLst/>
            <a:rect l="l" t="t" r="r" b="b"/>
            <a:pathLst>
              <a:path w="9114605" h="8666590" extrusionOk="0">
                <a:moveTo>
                  <a:pt x="0" y="0"/>
                </a:moveTo>
                <a:lnTo>
                  <a:pt x="9114606" y="0"/>
                </a:lnTo>
                <a:lnTo>
                  <a:pt x="9114606" y="8666590"/>
                </a:lnTo>
                <a:lnTo>
                  <a:pt x="0" y="8666590"/>
                </a:lnTo>
                <a:lnTo>
                  <a:pt x="0" y="0"/>
                </a:lnTo>
                <a:close/>
              </a:path>
            </a:pathLst>
          </a:custGeom>
          <a:blipFill rotWithShape="1">
            <a:blip r:embed="rId3">
              <a:alphaModFix/>
            </a:blip>
            <a:stretch>
              <a:fillRect r="-1183"/>
            </a:stretch>
          </a:blipFill>
          <a:ln>
            <a:noFill/>
          </a:ln>
        </p:spPr>
        <p:txBody>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16"/>
          <p:cNvSpPr txBox="1"/>
          <p:nvPr/>
        </p:nvSpPr>
        <p:spPr>
          <a:xfrm>
            <a:off x="492714" y="528002"/>
            <a:ext cx="14987588" cy="902970"/>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Embedding layer with Position encoding</a:t>
            </a:r>
            <a:endParaRPr/>
          </a:p>
        </p:txBody>
      </p:sp>
      <p:sp>
        <p:nvSpPr>
          <p:cNvPr id="192" name="Google Shape;192;p16"/>
          <p:cNvSpPr txBox="1"/>
          <p:nvPr/>
        </p:nvSpPr>
        <p:spPr>
          <a:xfrm>
            <a:off x="482854" y="1485775"/>
            <a:ext cx="17173743" cy="2775724"/>
          </a:xfrm>
          <a:prstGeom prst="rect">
            <a:avLst/>
          </a:prstGeom>
          <a:noFill/>
          <a:ln>
            <a:noFill/>
          </a:ln>
        </p:spPr>
        <p:txBody>
          <a:bodyPr spcFirstLastPara="1" wrap="square" lIns="0" tIns="0" rIns="0" bIns="0" anchor="t" anchorCtr="0">
            <a:spAutoFit/>
          </a:bodyPr>
          <a:lstStyle/>
          <a:p>
            <a:pPr marL="0" marR="0" lvl="0" indent="0" algn="just" rtl="0">
              <a:lnSpc>
                <a:spcPct val="139993"/>
              </a:lnSpc>
              <a:spcBef>
                <a:spcPts val="0"/>
              </a:spcBef>
              <a:spcAft>
                <a:spcPts val="0"/>
              </a:spcAft>
              <a:buNone/>
            </a:pPr>
            <a:r>
              <a:rPr lang="en-US" sz="3083" b="0" i="0" u="none" strike="noStrike" cap="none">
                <a:solidFill>
                  <a:srgbClr val="000000"/>
                </a:solidFill>
                <a:latin typeface="Times New Roman"/>
                <a:ea typeface="Times New Roman"/>
                <a:cs typeface="Times New Roman"/>
                <a:sym typeface="Times New Roman"/>
              </a:rPr>
              <a:t>Phương pháp position encoding là một kỹ thuật được sử dụng trong các mô hình Transformer để mã hóa thông tin vị trí của các từ trong một chuỗi đầu vào. Điều này rất quan trọng bởi vì không giống như các mô hình tuần tự như RNN hay LSTM, mô hình Transformer không có cơ chế tự nhiên để nhận biết thứ tự của các từ trong chuỗi. Dưới đây là mô tả chi tiết về phương pháp này:</a:t>
            </a:r>
            <a:endParaRPr/>
          </a:p>
          <a:p>
            <a:pPr marL="0" marR="0" lvl="0" indent="0" algn="just" rtl="0">
              <a:lnSpc>
                <a:spcPct val="139993"/>
              </a:lnSpc>
              <a:spcBef>
                <a:spcPts val="0"/>
              </a:spcBef>
              <a:spcAft>
                <a:spcPts val="0"/>
              </a:spcAft>
              <a:buNone/>
            </a:pPr>
            <a:endParaRPr sz="3083" b="0" i="0" u="none" strike="noStrike" cap="none">
              <a:solidFill>
                <a:srgbClr val="000000"/>
              </a:solidFill>
              <a:latin typeface="Times New Roman"/>
              <a:ea typeface="Times New Roman"/>
              <a:cs typeface="Times New Roman"/>
              <a:sym typeface="Times New Roman"/>
            </a:endParaRPr>
          </a:p>
        </p:txBody>
      </p:sp>
      <p:sp>
        <p:nvSpPr>
          <p:cNvPr id="193" name="Google Shape;193;p16"/>
          <p:cNvSpPr txBox="1"/>
          <p:nvPr/>
        </p:nvSpPr>
        <p:spPr>
          <a:xfrm>
            <a:off x="492714" y="4128150"/>
            <a:ext cx="16465634" cy="2769743"/>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en-US" sz="3080" b="0" i="0" u="none" strike="noStrike" cap="none">
                <a:solidFill>
                  <a:srgbClr val="000000"/>
                </a:solidFill>
                <a:latin typeface="Times New Roman"/>
                <a:ea typeface="Times New Roman"/>
                <a:cs typeface="Times New Roman"/>
                <a:sym typeface="Times New Roman"/>
              </a:rPr>
              <a:t>Trong các mô hình Transformer, kiến trúc chỉ dựa vào cơ chế attention, trong đó mỗi từ trong một câu có thể "chú ý" đến tất cả các từ khác mà không quan tâm đến thứ tự của chúng. Tuy nhiên, để mô hình có thể hiểu được thứ tự của từ trong chuỗi, ta cần thêm thông tin vị trí vào biểu diễn của các từ.</a:t>
            </a:r>
            <a:endParaRPr/>
          </a:p>
          <a:p>
            <a:pPr marL="0" marR="0" lvl="0" indent="0" algn="just" rtl="0">
              <a:lnSpc>
                <a:spcPct val="140000"/>
              </a:lnSpc>
              <a:spcBef>
                <a:spcPts val="0"/>
              </a:spcBef>
              <a:spcAft>
                <a:spcPts val="0"/>
              </a:spcAft>
              <a:buNone/>
            </a:pPr>
            <a:endParaRPr sz="3080" b="0" i="0" u="none" strike="noStrike" cap="none">
              <a:solidFill>
                <a:srgbClr val="000000"/>
              </a:solidFill>
              <a:latin typeface="Times New Roman"/>
              <a:ea typeface="Times New Roman"/>
              <a:cs typeface="Times New Roman"/>
              <a:sym typeface="Times New Roman"/>
            </a:endParaRPr>
          </a:p>
        </p:txBody>
      </p:sp>
      <p:sp>
        <p:nvSpPr>
          <p:cNvPr id="194" name="Google Shape;194;p16"/>
          <p:cNvSpPr txBox="1"/>
          <p:nvPr/>
        </p:nvSpPr>
        <p:spPr>
          <a:xfrm>
            <a:off x="492379" y="7308679"/>
            <a:ext cx="16465634" cy="1683893"/>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en-US" sz="3080" b="0" i="0" u="none" strike="noStrike" cap="none">
                <a:solidFill>
                  <a:srgbClr val="000000"/>
                </a:solidFill>
                <a:latin typeface="Times New Roman"/>
                <a:ea typeface="Times New Roman"/>
                <a:cs typeface="Times New Roman"/>
                <a:sym typeface="Times New Roman"/>
              </a:rPr>
              <a:t>Position encoding thêm thông tin vị trí của mỗi từ trong câu vào các embeddings của từ đó. Thông tin này được biểu diễn dưới dạng các vector được thêm vào các embeddings của từ.</a:t>
            </a:r>
            <a:endParaRPr/>
          </a:p>
          <a:p>
            <a:pPr marL="0" marR="0" lvl="0" indent="0" algn="just" rtl="0">
              <a:lnSpc>
                <a:spcPct val="140000"/>
              </a:lnSpc>
              <a:spcBef>
                <a:spcPts val="0"/>
              </a:spcBef>
              <a:spcAft>
                <a:spcPts val="0"/>
              </a:spcAft>
              <a:buNone/>
            </a:pPr>
            <a:endParaRPr sz="3080"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7"/>
          <p:cNvSpPr/>
          <p:nvPr/>
        </p:nvSpPr>
        <p:spPr>
          <a:xfrm>
            <a:off x="7457680" y="1232706"/>
            <a:ext cx="9565422" cy="8566050"/>
          </a:xfrm>
          <a:custGeom>
            <a:avLst/>
            <a:gdLst/>
            <a:ahLst/>
            <a:cxnLst/>
            <a:rect l="l" t="t" r="r" b="b"/>
            <a:pathLst>
              <a:path w="9565422" h="8566050" extrusionOk="0">
                <a:moveTo>
                  <a:pt x="0" y="0"/>
                </a:moveTo>
                <a:lnTo>
                  <a:pt x="9565423" y="0"/>
                </a:lnTo>
                <a:lnTo>
                  <a:pt x="9565423" y="8566050"/>
                </a:lnTo>
                <a:lnTo>
                  <a:pt x="0" y="8566050"/>
                </a:lnTo>
                <a:lnTo>
                  <a:pt x="0" y="0"/>
                </a:lnTo>
                <a:close/>
              </a:path>
            </a:pathLst>
          </a:custGeom>
          <a:blipFill rotWithShape="1">
            <a:blip r:embed="rId3">
              <a:alphaModFix/>
            </a:blip>
            <a:stretch>
              <a:fillRect/>
            </a:stretch>
          </a:blipFill>
          <a:ln>
            <a:noFill/>
          </a:ln>
        </p:spPr>
        <p:txBody>
          <a:bodyPr/>
          <a:lstStyle/>
          <a:p>
            <a:endParaRPr lang="en-US"/>
          </a:p>
        </p:txBody>
      </p:sp>
      <p:sp>
        <p:nvSpPr>
          <p:cNvPr id="200" name="Google Shape;200;p17"/>
          <p:cNvSpPr txBox="1"/>
          <p:nvPr/>
        </p:nvSpPr>
        <p:spPr>
          <a:xfrm>
            <a:off x="1028700" y="363709"/>
            <a:ext cx="4706689" cy="156654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9200" b="1" i="0" u="none" strike="noStrike" cap="none">
                <a:solidFill>
                  <a:srgbClr val="000000"/>
                </a:solidFill>
                <a:latin typeface="Noto Sans"/>
                <a:ea typeface="Noto Sans"/>
                <a:cs typeface="Noto Sans"/>
                <a:sym typeface="Noto Sans"/>
              </a:rPr>
              <a:t>Encoder</a:t>
            </a:r>
            <a:endParaRPr/>
          </a:p>
        </p:txBody>
      </p:sp>
      <p:sp>
        <p:nvSpPr>
          <p:cNvPr id="201" name="Google Shape;201;p17"/>
          <p:cNvSpPr txBox="1"/>
          <p:nvPr/>
        </p:nvSpPr>
        <p:spPr>
          <a:xfrm>
            <a:off x="721475" y="1969452"/>
            <a:ext cx="5321140" cy="6224270"/>
          </a:xfrm>
          <a:prstGeom prst="rect">
            <a:avLst/>
          </a:prstGeom>
          <a:noFill/>
          <a:ln>
            <a:noFill/>
          </a:ln>
        </p:spPr>
        <p:txBody>
          <a:bodyPr spcFirstLastPara="1" wrap="square" lIns="0" tIns="0" rIns="0" bIns="0" anchor="t" anchorCtr="0">
            <a:spAutoFit/>
          </a:bodyPr>
          <a:lstStyle/>
          <a:p>
            <a:pPr marL="0" marR="0" lvl="0" indent="0" algn="just" rtl="0">
              <a:lnSpc>
                <a:spcPct val="140012"/>
              </a:lnSpc>
              <a:spcBef>
                <a:spcPts val="0"/>
              </a:spcBef>
              <a:spcAft>
                <a:spcPts val="0"/>
              </a:spcAft>
              <a:buNone/>
            </a:pPr>
            <a:r>
              <a:rPr lang="en-US" sz="3199" b="0" i="0" u="none" strike="noStrike" cap="none">
                <a:solidFill>
                  <a:srgbClr val="000000"/>
                </a:solidFill>
                <a:latin typeface="Times New Roman"/>
                <a:ea typeface="Times New Roman"/>
                <a:cs typeface="Times New Roman"/>
                <a:sym typeface="Times New Roman"/>
              </a:rPr>
              <a:t>Encoder của mô hình transformer có thể bao gồm nhiều encoder layer tượng tự nhau. Mỗi encoder layer của transformer lại bao gồm 2 thành phần chính là multi head attention và feedforward network, ngoài ra còn có cả skip connection và normalization layer.</a:t>
            </a:r>
            <a:endParaRPr/>
          </a:p>
          <a:p>
            <a:pPr marL="0" marR="0" lvl="0" indent="0" algn="just" rtl="0">
              <a:lnSpc>
                <a:spcPct val="140012"/>
              </a:lnSpc>
              <a:spcBef>
                <a:spcPts val="0"/>
              </a:spcBef>
              <a:spcAft>
                <a:spcPts val="0"/>
              </a:spcAft>
              <a:buNone/>
            </a:pPr>
            <a:endParaRPr sz="3199"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8"/>
          <p:cNvSpPr/>
          <p:nvPr/>
        </p:nvSpPr>
        <p:spPr>
          <a:xfrm>
            <a:off x="515001" y="2135675"/>
            <a:ext cx="14952530" cy="4032143"/>
          </a:xfrm>
          <a:custGeom>
            <a:avLst/>
            <a:gdLst/>
            <a:ahLst/>
            <a:cxnLst/>
            <a:rect l="l" t="t" r="r" b="b"/>
            <a:pathLst>
              <a:path w="14952530" h="4032143" extrusionOk="0">
                <a:moveTo>
                  <a:pt x="0" y="0"/>
                </a:moveTo>
                <a:lnTo>
                  <a:pt x="14952531" y="0"/>
                </a:lnTo>
                <a:lnTo>
                  <a:pt x="14952531" y="4032143"/>
                </a:lnTo>
                <a:lnTo>
                  <a:pt x="0" y="4032143"/>
                </a:lnTo>
                <a:lnTo>
                  <a:pt x="0" y="0"/>
                </a:lnTo>
                <a:close/>
              </a:path>
            </a:pathLst>
          </a:custGeom>
          <a:blipFill rotWithShape="1">
            <a:blip r:embed="rId3">
              <a:alphaModFix/>
            </a:blip>
            <a:stretch>
              <a:fillRect/>
            </a:stretch>
          </a:blipFill>
          <a:ln>
            <a:noFill/>
          </a:ln>
        </p:spPr>
        <p:txBody>
          <a:bodyPr/>
          <a:lstStyle/>
          <a:p>
            <a:endParaRPr lang="en-US"/>
          </a:p>
        </p:txBody>
      </p:sp>
      <p:sp>
        <p:nvSpPr>
          <p:cNvPr id="207" name="Google Shape;207;p18"/>
          <p:cNvSpPr txBox="1"/>
          <p:nvPr/>
        </p:nvSpPr>
        <p:spPr>
          <a:xfrm>
            <a:off x="-907680" y="532137"/>
            <a:ext cx="10270158" cy="896620"/>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Self Attention layer</a:t>
            </a:r>
            <a:endParaRPr/>
          </a:p>
        </p:txBody>
      </p:sp>
      <p:sp>
        <p:nvSpPr>
          <p:cNvPr id="208" name="Google Shape;208;p18"/>
          <p:cNvSpPr txBox="1"/>
          <p:nvPr/>
        </p:nvSpPr>
        <p:spPr>
          <a:xfrm>
            <a:off x="257175" y="7004338"/>
            <a:ext cx="17773650" cy="2253962"/>
          </a:xfrm>
          <a:prstGeom prst="rect">
            <a:avLst/>
          </a:prstGeom>
          <a:noFill/>
          <a:ln>
            <a:noFill/>
          </a:ln>
        </p:spPr>
        <p:txBody>
          <a:bodyPr spcFirstLastPara="1" wrap="square" lIns="0" tIns="0" rIns="0" bIns="0" anchor="t" anchorCtr="0">
            <a:spAutoFit/>
          </a:bodyPr>
          <a:lstStyle/>
          <a:p>
            <a:pPr marL="0" marR="0" lvl="0" indent="0" algn="just" rtl="0">
              <a:lnSpc>
                <a:spcPct val="140039"/>
              </a:lnSpc>
              <a:spcBef>
                <a:spcPts val="0"/>
              </a:spcBef>
              <a:spcAft>
                <a:spcPts val="0"/>
              </a:spcAft>
              <a:buNone/>
            </a:pPr>
            <a:r>
              <a:rPr lang="en-US" sz="2510" b="0" i="0" u="none" strike="noStrike" cap="none">
                <a:solidFill>
                  <a:srgbClr val="000000"/>
                </a:solidFill>
                <a:latin typeface="Times New Roman"/>
                <a:ea typeface="Times New Roman"/>
                <a:cs typeface="Times New Roman"/>
                <a:sym typeface="Times New Roman"/>
              </a:rPr>
              <a:t>Self Attention cho phép mô hình khi mã hóa một từ có thể sử dụng thông tin của những từ liên quan tới nó. </a:t>
            </a:r>
            <a:endParaRPr/>
          </a:p>
          <a:p>
            <a:pPr marL="0" marR="0" lvl="0" indent="0" algn="just" rtl="0">
              <a:lnSpc>
                <a:spcPct val="140039"/>
              </a:lnSpc>
              <a:spcBef>
                <a:spcPts val="0"/>
              </a:spcBef>
              <a:spcAft>
                <a:spcPts val="0"/>
              </a:spcAft>
              <a:buNone/>
            </a:pPr>
            <a:endParaRPr sz="2510" b="0" i="0" u="none" strike="noStrike" cap="none">
              <a:solidFill>
                <a:srgbClr val="000000"/>
              </a:solidFill>
              <a:latin typeface="Times New Roman"/>
              <a:ea typeface="Times New Roman"/>
              <a:cs typeface="Times New Roman"/>
              <a:sym typeface="Times New Roman"/>
            </a:endParaRPr>
          </a:p>
          <a:p>
            <a:pPr marL="0" marR="0" lvl="0" indent="0" algn="just" rtl="0">
              <a:lnSpc>
                <a:spcPct val="140039"/>
              </a:lnSpc>
              <a:spcBef>
                <a:spcPts val="0"/>
              </a:spcBef>
              <a:spcAft>
                <a:spcPts val="0"/>
              </a:spcAft>
              <a:buNone/>
            </a:pPr>
            <a:r>
              <a:rPr lang="en-US" sz="2510" b="0" i="0" u="none" strike="noStrike" cap="none">
                <a:solidFill>
                  <a:srgbClr val="000000"/>
                </a:solidFill>
                <a:latin typeface="Times New Roman"/>
                <a:ea typeface="Times New Roman"/>
                <a:cs typeface="Times New Roman"/>
                <a:sym typeface="Times New Roman"/>
              </a:rPr>
              <a:t>Cơ chế self attention này có ý nghĩa tương tự như cơ chế attention đã tìm hiểu ở bài giữa kì và những công thức toán học cũng tương ứng với nhau.</a:t>
            </a:r>
            <a:endParaRPr/>
          </a:p>
          <a:p>
            <a:pPr marL="0" marR="0" lvl="0" indent="0" algn="just" rtl="0">
              <a:lnSpc>
                <a:spcPct val="140039"/>
              </a:lnSpc>
              <a:spcBef>
                <a:spcPts val="0"/>
              </a:spcBef>
              <a:spcAft>
                <a:spcPts val="0"/>
              </a:spcAft>
              <a:buNone/>
            </a:pPr>
            <a:endParaRPr sz="2510"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19"/>
          <p:cNvSpPr/>
          <p:nvPr/>
        </p:nvSpPr>
        <p:spPr>
          <a:xfrm>
            <a:off x="3974725" y="1570362"/>
            <a:ext cx="11062795" cy="8135940"/>
          </a:xfrm>
          <a:custGeom>
            <a:avLst/>
            <a:gdLst/>
            <a:ahLst/>
            <a:cxnLst/>
            <a:rect l="l" t="t" r="r" b="b"/>
            <a:pathLst>
              <a:path w="11062795" h="8135940" extrusionOk="0">
                <a:moveTo>
                  <a:pt x="0" y="0"/>
                </a:moveTo>
                <a:lnTo>
                  <a:pt x="11062795" y="0"/>
                </a:lnTo>
                <a:lnTo>
                  <a:pt x="11062795" y="8135939"/>
                </a:lnTo>
                <a:lnTo>
                  <a:pt x="0" y="8135939"/>
                </a:lnTo>
                <a:lnTo>
                  <a:pt x="0" y="0"/>
                </a:lnTo>
                <a:close/>
              </a:path>
            </a:pathLst>
          </a:custGeom>
          <a:blipFill rotWithShape="1">
            <a:blip r:embed="rId3">
              <a:alphaModFix/>
            </a:blip>
            <a:stretch>
              <a:fillRect r="-205"/>
            </a:stretch>
          </a:blipFill>
          <a:ln>
            <a:noFill/>
          </a:ln>
        </p:spPr>
        <p:txBody>
          <a:bodyPr/>
          <a:lstStyle/>
          <a:p>
            <a:endParaRPr lang="en-US"/>
          </a:p>
        </p:txBody>
      </p:sp>
      <p:sp>
        <p:nvSpPr>
          <p:cNvPr id="214" name="Google Shape;214;p19"/>
          <p:cNvSpPr txBox="1"/>
          <p:nvPr/>
        </p:nvSpPr>
        <p:spPr>
          <a:xfrm>
            <a:off x="194503" y="61050"/>
            <a:ext cx="18093497" cy="2090010"/>
          </a:xfrm>
          <a:prstGeom prst="rect">
            <a:avLst/>
          </a:prstGeom>
          <a:noFill/>
          <a:ln>
            <a:noFill/>
          </a:ln>
        </p:spPr>
        <p:txBody>
          <a:bodyPr spcFirstLastPara="1" wrap="square" lIns="0" tIns="0" rIns="0" bIns="0" anchor="t" anchorCtr="0">
            <a:spAutoFit/>
          </a:bodyPr>
          <a:lstStyle/>
          <a:p>
            <a:pPr marL="0" marR="0" lvl="0" indent="0" algn="just" rtl="0">
              <a:lnSpc>
                <a:spcPct val="140020"/>
              </a:lnSpc>
              <a:spcBef>
                <a:spcPts val="0"/>
              </a:spcBef>
              <a:spcAft>
                <a:spcPts val="0"/>
              </a:spcAft>
              <a:buNone/>
            </a:pPr>
            <a:r>
              <a:rPr lang="en-US" sz="2906" b="0" i="0" u="none" strike="noStrike" cap="none">
                <a:solidFill>
                  <a:srgbClr val="000000"/>
                </a:solidFill>
                <a:latin typeface="Times New Roman"/>
                <a:ea typeface="Times New Roman"/>
                <a:cs typeface="Times New Roman"/>
                <a:sym typeface="Times New Roman"/>
              </a:rPr>
              <a:t>Bạn có thể tưởng tượng cơ chế self attention giống như cơ chế tìm kiếm. Với một từ cho trước, cơ chế này sẽ cho phép mô hình tìm kiếm trong cách từ còn lại, từ nào “giống” để sau đó thông tin sẽ được mã hóa dựa trên tất cả các từ trên.</a:t>
            </a:r>
            <a:endParaRPr/>
          </a:p>
          <a:p>
            <a:pPr marL="0" marR="0" lvl="0" indent="0" algn="just" rtl="0">
              <a:lnSpc>
                <a:spcPct val="140020"/>
              </a:lnSpc>
              <a:spcBef>
                <a:spcPts val="0"/>
              </a:spcBef>
              <a:spcAft>
                <a:spcPts val="0"/>
              </a:spcAft>
              <a:buNone/>
            </a:pPr>
            <a:endParaRPr sz="2906"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txBox="1"/>
          <p:nvPr/>
        </p:nvSpPr>
        <p:spPr>
          <a:xfrm>
            <a:off x="7419640" y="4274503"/>
            <a:ext cx="3448720" cy="156654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9200" b="1" i="0" u="none" strike="noStrike" cap="none">
                <a:solidFill>
                  <a:srgbClr val="000000"/>
                </a:solidFill>
                <a:latin typeface="Noto Sans"/>
                <a:ea typeface="Noto Sans"/>
                <a:cs typeface="Noto Sans"/>
                <a:sym typeface="Noto Sans"/>
              </a:rPr>
              <a:t>Part 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0"/>
          <p:cNvSpPr/>
          <p:nvPr/>
        </p:nvSpPr>
        <p:spPr>
          <a:xfrm>
            <a:off x="7811139" y="2970571"/>
            <a:ext cx="9658157" cy="7155344"/>
          </a:xfrm>
          <a:custGeom>
            <a:avLst/>
            <a:gdLst/>
            <a:ahLst/>
            <a:cxnLst/>
            <a:rect l="l" t="t" r="r" b="b"/>
            <a:pathLst>
              <a:path w="9658157" h="7155344" extrusionOk="0">
                <a:moveTo>
                  <a:pt x="0" y="0"/>
                </a:moveTo>
                <a:lnTo>
                  <a:pt x="9658157" y="0"/>
                </a:lnTo>
                <a:lnTo>
                  <a:pt x="9658157" y="7155344"/>
                </a:lnTo>
                <a:lnTo>
                  <a:pt x="0" y="7155344"/>
                </a:lnTo>
                <a:lnTo>
                  <a:pt x="0" y="0"/>
                </a:lnTo>
                <a:close/>
              </a:path>
            </a:pathLst>
          </a:custGeom>
          <a:blipFill rotWithShape="1">
            <a:blip r:embed="rId3">
              <a:alphaModFix/>
            </a:blip>
            <a:stretch>
              <a:fillRect/>
            </a:stretch>
          </a:blipFill>
          <a:ln>
            <a:noFill/>
          </a:ln>
        </p:spPr>
        <p:txBody>
          <a:bodyPr/>
          <a:lstStyle/>
          <a:p>
            <a:endParaRPr lang="en-US"/>
          </a:p>
        </p:txBody>
      </p:sp>
      <p:sp>
        <p:nvSpPr>
          <p:cNvPr id="220" name="Google Shape;220;p20"/>
          <p:cNvSpPr txBox="1"/>
          <p:nvPr/>
        </p:nvSpPr>
        <p:spPr>
          <a:xfrm>
            <a:off x="209996" y="290277"/>
            <a:ext cx="7810946" cy="896620"/>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Multi-head Attention</a:t>
            </a:r>
            <a:endParaRPr/>
          </a:p>
        </p:txBody>
      </p:sp>
      <p:sp>
        <p:nvSpPr>
          <p:cNvPr id="221" name="Google Shape;221;p20"/>
          <p:cNvSpPr txBox="1"/>
          <p:nvPr/>
        </p:nvSpPr>
        <p:spPr>
          <a:xfrm>
            <a:off x="209996" y="1310323"/>
            <a:ext cx="18078004" cy="2602396"/>
          </a:xfrm>
          <a:prstGeom prst="rect">
            <a:avLst/>
          </a:prstGeom>
          <a:noFill/>
          <a:ln>
            <a:noFill/>
          </a:ln>
        </p:spPr>
        <p:txBody>
          <a:bodyPr spcFirstLastPara="1" wrap="square" lIns="0" tIns="0" rIns="0" bIns="0" anchor="t" anchorCtr="0">
            <a:spAutoFit/>
          </a:bodyPr>
          <a:lstStyle/>
          <a:p>
            <a:pPr marL="0" marR="0" lvl="0" indent="0" algn="just" rtl="0">
              <a:lnSpc>
                <a:spcPct val="140020"/>
              </a:lnSpc>
              <a:spcBef>
                <a:spcPts val="0"/>
              </a:spcBef>
              <a:spcAft>
                <a:spcPts val="0"/>
              </a:spcAft>
              <a:buNone/>
            </a:pPr>
            <a:r>
              <a:rPr lang="en-US" sz="2906" b="0" i="0" u="none" strike="noStrike" cap="none">
                <a:solidFill>
                  <a:srgbClr val="000000"/>
                </a:solidFill>
                <a:latin typeface="Times New Roman"/>
                <a:ea typeface="Times New Roman"/>
                <a:cs typeface="Times New Roman"/>
                <a:sym typeface="Times New Roman"/>
              </a:rPr>
              <a:t>Chúng ta muốn mô hình có thể học nhiều kiểu mối quan hệ giữa các từ với nhau. Với mỗi self-attention, chúng ta học được một kiểu pattern, do đó để có thể mở rộng khả năng này, chúng ta đơn giản là thêm nhiều self-attention. Tức là chúng ta cần nhiều ma trận query, key, value mà thôi. Giờ đây ma trận trọng số key, query, value sẽ có thêm nhiều chiều depth nữa.</a:t>
            </a:r>
            <a:endParaRPr/>
          </a:p>
          <a:p>
            <a:pPr marL="0" marR="0" lvl="0" indent="0" algn="just" rtl="0">
              <a:lnSpc>
                <a:spcPct val="140020"/>
              </a:lnSpc>
              <a:spcBef>
                <a:spcPts val="0"/>
              </a:spcBef>
              <a:spcAft>
                <a:spcPts val="0"/>
              </a:spcAft>
              <a:buNone/>
            </a:pPr>
            <a:endParaRPr sz="2906" b="0" i="0" u="none" strike="noStrike" cap="none">
              <a:solidFill>
                <a:srgbClr val="000000"/>
              </a:solidFill>
              <a:latin typeface="Times New Roman"/>
              <a:ea typeface="Times New Roman"/>
              <a:cs typeface="Times New Roman"/>
              <a:sym typeface="Times New Roman"/>
            </a:endParaRPr>
          </a:p>
        </p:txBody>
      </p:sp>
      <p:sp>
        <p:nvSpPr>
          <p:cNvPr id="222" name="Google Shape;222;p20"/>
          <p:cNvSpPr txBox="1"/>
          <p:nvPr/>
        </p:nvSpPr>
        <p:spPr>
          <a:xfrm>
            <a:off x="209996" y="4010847"/>
            <a:ext cx="6077162" cy="4941443"/>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en-US" sz="3080" b="0" i="0" u="none" strike="noStrike" cap="none">
                <a:solidFill>
                  <a:srgbClr val="000000"/>
                </a:solidFill>
                <a:latin typeface="Times New Roman"/>
                <a:ea typeface="Times New Roman"/>
                <a:cs typeface="Times New Roman"/>
                <a:sym typeface="Times New Roman"/>
              </a:rPr>
              <a:t>Multi head attention cho phép mô hình chú ý đến đồng thời những pattern dễ quan sát được như sau.</a:t>
            </a:r>
            <a:endParaRPr/>
          </a:p>
          <a:p>
            <a:pPr marL="0" marR="0" lvl="0" indent="0" algn="just" rtl="0">
              <a:lnSpc>
                <a:spcPct val="140000"/>
              </a:lnSpc>
              <a:spcBef>
                <a:spcPts val="0"/>
              </a:spcBef>
              <a:spcAft>
                <a:spcPts val="0"/>
              </a:spcAft>
              <a:buNone/>
            </a:pPr>
            <a:endParaRPr sz="3080" b="0" i="0" u="none" strike="noStrike" cap="none">
              <a:solidFill>
                <a:srgbClr val="000000"/>
              </a:solidFill>
              <a:latin typeface="Times New Roman"/>
              <a:ea typeface="Times New Roman"/>
              <a:cs typeface="Times New Roman"/>
              <a:sym typeface="Times New Roman"/>
            </a:endParaRPr>
          </a:p>
          <a:p>
            <a:pPr marL="0" marR="0" lvl="0" indent="0" algn="just" rtl="0">
              <a:lnSpc>
                <a:spcPct val="140000"/>
              </a:lnSpc>
              <a:spcBef>
                <a:spcPts val="0"/>
              </a:spcBef>
              <a:spcAft>
                <a:spcPts val="0"/>
              </a:spcAft>
              <a:buNone/>
            </a:pPr>
            <a:r>
              <a:rPr lang="en-US" sz="3080" b="0" i="0" u="none" strike="noStrike" cap="none">
                <a:solidFill>
                  <a:srgbClr val="000000"/>
                </a:solidFill>
                <a:latin typeface="Times New Roman"/>
                <a:ea typeface="Times New Roman"/>
                <a:cs typeface="Times New Roman"/>
                <a:sym typeface="Times New Roman"/>
              </a:rPr>
              <a:t>Chú ý đến từ kế trước của một từ</a:t>
            </a:r>
            <a:endParaRPr/>
          </a:p>
          <a:p>
            <a:pPr marL="0" marR="0" lvl="0" indent="0" algn="just" rtl="0">
              <a:lnSpc>
                <a:spcPct val="140000"/>
              </a:lnSpc>
              <a:spcBef>
                <a:spcPts val="0"/>
              </a:spcBef>
              <a:spcAft>
                <a:spcPts val="0"/>
              </a:spcAft>
              <a:buNone/>
            </a:pPr>
            <a:r>
              <a:rPr lang="en-US" sz="3080" b="0" i="0" u="none" strike="noStrike" cap="none">
                <a:solidFill>
                  <a:srgbClr val="000000"/>
                </a:solidFill>
                <a:latin typeface="Times New Roman"/>
                <a:ea typeface="Times New Roman"/>
                <a:cs typeface="Times New Roman"/>
                <a:sym typeface="Times New Roman"/>
              </a:rPr>
              <a:t>Chú ý đến từ kế sau của một từ</a:t>
            </a:r>
            <a:endParaRPr/>
          </a:p>
          <a:p>
            <a:pPr marL="0" marR="0" lvl="0" indent="0" algn="just" rtl="0">
              <a:lnSpc>
                <a:spcPct val="140000"/>
              </a:lnSpc>
              <a:spcBef>
                <a:spcPts val="0"/>
              </a:spcBef>
              <a:spcAft>
                <a:spcPts val="0"/>
              </a:spcAft>
              <a:buNone/>
            </a:pPr>
            <a:r>
              <a:rPr lang="en-US" sz="3080" b="0" i="0" u="none" strike="noStrike" cap="none">
                <a:solidFill>
                  <a:srgbClr val="000000"/>
                </a:solidFill>
                <a:latin typeface="Times New Roman"/>
                <a:ea typeface="Times New Roman"/>
                <a:cs typeface="Times New Roman"/>
                <a:sym typeface="Times New Roman"/>
              </a:rPr>
              <a:t>Chú ý đến những từ liên quan của một từ</a:t>
            </a:r>
            <a:endParaRPr/>
          </a:p>
          <a:p>
            <a:pPr marL="0" marR="0" lvl="0" indent="0" algn="just" rtl="0">
              <a:lnSpc>
                <a:spcPct val="140000"/>
              </a:lnSpc>
              <a:spcBef>
                <a:spcPts val="0"/>
              </a:spcBef>
              <a:spcAft>
                <a:spcPts val="0"/>
              </a:spcAft>
              <a:buNone/>
            </a:pPr>
            <a:endParaRPr sz="3080"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1"/>
          <p:cNvSpPr/>
          <p:nvPr/>
        </p:nvSpPr>
        <p:spPr>
          <a:xfrm>
            <a:off x="3376309" y="3829531"/>
            <a:ext cx="9832233" cy="6031717"/>
          </a:xfrm>
          <a:custGeom>
            <a:avLst/>
            <a:gdLst/>
            <a:ahLst/>
            <a:cxnLst/>
            <a:rect l="l" t="t" r="r" b="b"/>
            <a:pathLst>
              <a:path w="9832233" h="6031717" extrusionOk="0">
                <a:moveTo>
                  <a:pt x="0" y="0"/>
                </a:moveTo>
                <a:lnTo>
                  <a:pt x="9832233" y="0"/>
                </a:lnTo>
                <a:lnTo>
                  <a:pt x="9832233" y="6031718"/>
                </a:lnTo>
                <a:lnTo>
                  <a:pt x="0" y="6031718"/>
                </a:lnTo>
                <a:lnTo>
                  <a:pt x="0" y="0"/>
                </a:lnTo>
                <a:close/>
              </a:path>
            </a:pathLst>
          </a:custGeom>
          <a:blipFill rotWithShape="1">
            <a:blip r:embed="rId3">
              <a:alphaModFix/>
            </a:blip>
            <a:stretch>
              <a:fillRect/>
            </a:stretch>
          </a:blipFill>
          <a:ln>
            <a:noFill/>
          </a:ln>
        </p:spPr>
        <p:txBody>
          <a:bodyPr/>
          <a:lstStyle/>
          <a:p>
            <a:endParaRPr lang="en-US"/>
          </a:p>
        </p:txBody>
      </p:sp>
      <p:sp>
        <p:nvSpPr>
          <p:cNvPr id="228" name="Google Shape;228;p21"/>
          <p:cNvSpPr txBox="1"/>
          <p:nvPr/>
        </p:nvSpPr>
        <p:spPr>
          <a:xfrm>
            <a:off x="629779" y="159703"/>
            <a:ext cx="4839593" cy="156654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9200" b="1" i="0" u="none" strike="noStrike" cap="none">
                <a:solidFill>
                  <a:srgbClr val="000000"/>
                </a:solidFill>
                <a:latin typeface="Noto Sans"/>
                <a:ea typeface="Noto Sans"/>
                <a:cs typeface="Noto Sans"/>
                <a:sym typeface="Noto Sans"/>
              </a:rPr>
              <a:t>Decoder</a:t>
            </a:r>
            <a:endParaRPr/>
          </a:p>
        </p:txBody>
      </p:sp>
      <p:sp>
        <p:nvSpPr>
          <p:cNvPr id="229" name="Google Shape;229;p21"/>
          <p:cNvSpPr txBox="1"/>
          <p:nvPr/>
        </p:nvSpPr>
        <p:spPr>
          <a:xfrm>
            <a:off x="629779" y="1864324"/>
            <a:ext cx="16857900" cy="2272200"/>
          </a:xfrm>
          <a:prstGeom prst="rect">
            <a:avLst/>
          </a:prstGeom>
          <a:noFill/>
          <a:ln>
            <a:noFill/>
          </a:ln>
        </p:spPr>
        <p:txBody>
          <a:bodyPr spcFirstLastPara="1" wrap="square" lIns="0" tIns="0" rIns="0" bIns="0" anchor="t" anchorCtr="0">
            <a:spAutoFit/>
          </a:bodyPr>
          <a:lstStyle/>
          <a:p>
            <a:pPr marL="0" marR="0" lvl="0" indent="0" algn="just" rtl="0">
              <a:lnSpc>
                <a:spcPct val="139978"/>
              </a:lnSpc>
              <a:spcBef>
                <a:spcPts val="0"/>
              </a:spcBef>
              <a:spcAft>
                <a:spcPts val="0"/>
              </a:spcAft>
              <a:buNone/>
            </a:pPr>
            <a:r>
              <a:rPr lang="en-US" sz="2839" b="0" i="0" u="none" strike="noStrike" cap="none">
                <a:solidFill>
                  <a:srgbClr val="000000"/>
                </a:solidFill>
                <a:latin typeface="Times New Roman"/>
                <a:ea typeface="Times New Roman"/>
                <a:cs typeface="Times New Roman"/>
                <a:sym typeface="Times New Roman"/>
              </a:rPr>
              <a:t>Decoder thực hiện chức năng giải mã vector của câu nguồn thành câu đích, do đó decoder sẽ nhận thông tin từ encoder là 2 vector key và value. Kiến trúc của decoder rất giống với encoder, ngoại trừ có thêm một multi head attention nằm ở giữa dùng để học mối liên quan giữa từ đang được dịch với các từ được ở câu nguồn.</a:t>
            </a:r>
            <a:endParaRPr/>
          </a:p>
          <a:p>
            <a:pPr marL="0" marR="0" lvl="0" indent="0" algn="just" rtl="0">
              <a:lnSpc>
                <a:spcPct val="139978"/>
              </a:lnSpc>
              <a:spcBef>
                <a:spcPts val="0"/>
              </a:spcBef>
              <a:spcAft>
                <a:spcPts val="0"/>
              </a:spcAft>
              <a:buNone/>
            </a:pPr>
            <a:endParaRPr sz="2839"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2"/>
          <p:cNvSpPr txBox="1"/>
          <p:nvPr/>
        </p:nvSpPr>
        <p:spPr>
          <a:xfrm>
            <a:off x="490516" y="342127"/>
            <a:ext cx="10866760" cy="896620"/>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Masked Multi head Attention</a:t>
            </a:r>
            <a:endParaRPr/>
          </a:p>
        </p:txBody>
      </p:sp>
      <p:sp>
        <p:nvSpPr>
          <p:cNvPr id="235" name="Google Shape;235;p22"/>
          <p:cNvSpPr txBox="1"/>
          <p:nvPr/>
        </p:nvSpPr>
        <p:spPr>
          <a:xfrm>
            <a:off x="490516" y="1280178"/>
            <a:ext cx="16372023" cy="7583769"/>
          </a:xfrm>
          <a:prstGeom prst="rect">
            <a:avLst/>
          </a:prstGeom>
          <a:noFill/>
          <a:ln>
            <a:noFill/>
          </a:ln>
        </p:spPr>
        <p:txBody>
          <a:bodyPr spcFirstLastPara="1" wrap="square" lIns="0" tIns="0" rIns="0" bIns="0" anchor="t" anchorCtr="0">
            <a:spAutoFit/>
          </a:bodyPr>
          <a:lstStyle/>
          <a:p>
            <a:pPr marL="0" marR="0" lvl="0" indent="0" algn="just" rtl="0">
              <a:lnSpc>
                <a:spcPct val="140010"/>
              </a:lnSpc>
              <a:spcBef>
                <a:spcPts val="0"/>
              </a:spcBef>
              <a:spcAft>
                <a:spcPts val="0"/>
              </a:spcAft>
              <a:buNone/>
            </a:pPr>
            <a:r>
              <a:rPr lang="en-US" sz="3854" b="0" i="0" u="none" strike="noStrike" cap="none">
                <a:solidFill>
                  <a:srgbClr val="000000"/>
                </a:solidFill>
                <a:latin typeface="Times New Roman"/>
                <a:ea typeface="Times New Roman"/>
                <a:cs typeface="Times New Roman"/>
                <a:sym typeface="Times New Roman"/>
              </a:rPr>
              <a:t>Masked Multi Head Attention tất nhiên là multi head attention mà chúng ta đã nói đến ở trên, có chức năng dùng để encode các từ câu câu đích trong quá trình dịch, tuy nhiên, lúc cài đặt chúng ta cần lưu ý rằng phải che đi các từ ở tương lai chưa được mô hình dịch đến, để làm việc này thì đơn giản là chúng ta chỉ cần nhân với một vector chứa các giá trị 0,1.</a:t>
            </a:r>
            <a:endParaRPr/>
          </a:p>
          <a:p>
            <a:pPr marL="0" marR="0" lvl="0" indent="0" algn="just" rtl="0">
              <a:lnSpc>
                <a:spcPct val="140010"/>
              </a:lnSpc>
              <a:spcBef>
                <a:spcPts val="0"/>
              </a:spcBef>
              <a:spcAft>
                <a:spcPts val="0"/>
              </a:spcAft>
              <a:buNone/>
            </a:pPr>
            <a:endParaRPr sz="3854" b="0" i="0" u="none" strike="noStrike" cap="none">
              <a:solidFill>
                <a:srgbClr val="000000"/>
              </a:solidFill>
              <a:latin typeface="Times New Roman"/>
              <a:ea typeface="Times New Roman"/>
              <a:cs typeface="Times New Roman"/>
              <a:sym typeface="Times New Roman"/>
            </a:endParaRPr>
          </a:p>
          <a:p>
            <a:pPr marL="0" marR="0" lvl="0" indent="0" algn="just" rtl="0">
              <a:lnSpc>
                <a:spcPct val="140010"/>
              </a:lnSpc>
              <a:spcBef>
                <a:spcPts val="0"/>
              </a:spcBef>
              <a:spcAft>
                <a:spcPts val="0"/>
              </a:spcAft>
              <a:buNone/>
            </a:pPr>
            <a:r>
              <a:rPr lang="en-US" sz="3854" b="0" i="0" u="none" strike="noStrike" cap="none">
                <a:solidFill>
                  <a:srgbClr val="000000"/>
                </a:solidFill>
                <a:latin typeface="Times New Roman"/>
                <a:ea typeface="Times New Roman"/>
                <a:cs typeface="Times New Roman"/>
                <a:sym typeface="Times New Roman"/>
              </a:rPr>
              <a:t>Trong decoder còn có một multi head attention khác có chức năng chú ý các từ ở mô hình encoder, layer này nhận vector key và value từ mô hình encoder, và output từ layer phía dưới. Đơn giản bởi vì chúng ta muốn so sánh sự tương quan giữ từ đang được dịch vời các từ nguồn.</a:t>
            </a:r>
            <a:endParaRPr/>
          </a:p>
          <a:p>
            <a:pPr marL="0" marR="0" lvl="0" indent="0" algn="just" rtl="0">
              <a:lnSpc>
                <a:spcPct val="140010"/>
              </a:lnSpc>
              <a:spcBef>
                <a:spcPts val="0"/>
              </a:spcBef>
              <a:spcAft>
                <a:spcPts val="0"/>
              </a:spcAft>
              <a:buNone/>
            </a:pPr>
            <a:endParaRPr sz="3854"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t="-5554" b="-5553"/>
            </a:stretch>
          </a:blipFill>
          <a:ln>
            <a:noFill/>
          </a:ln>
        </p:spPr>
        <p:txBody>
          <a:bodyPr/>
          <a:lstStyle/>
          <a:p>
            <a:endParaRPr lang="en-US"/>
          </a:p>
        </p:txBody>
      </p:sp>
      <p:sp>
        <p:nvSpPr>
          <p:cNvPr id="241" name="Google Shape;241;p23"/>
          <p:cNvSpPr/>
          <p:nvPr/>
        </p:nvSpPr>
        <p:spPr>
          <a:xfrm>
            <a:off x="-1535916" y="6234370"/>
            <a:ext cx="4612743" cy="5345355"/>
          </a:xfrm>
          <a:custGeom>
            <a:avLst/>
            <a:gdLst/>
            <a:ahLst/>
            <a:cxnLst/>
            <a:rect l="l" t="t" r="r" b="b"/>
            <a:pathLst>
              <a:path w="4612743" h="5345355" extrusionOk="0">
                <a:moveTo>
                  <a:pt x="0" y="0"/>
                </a:moveTo>
                <a:lnTo>
                  <a:pt x="4612744" y="0"/>
                </a:lnTo>
                <a:lnTo>
                  <a:pt x="4612744" y="5345355"/>
                </a:lnTo>
                <a:lnTo>
                  <a:pt x="0" y="5345355"/>
                </a:lnTo>
                <a:lnTo>
                  <a:pt x="0" y="0"/>
                </a:lnTo>
                <a:close/>
              </a:path>
            </a:pathLst>
          </a:custGeom>
          <a:blipFill rotWithShape="1">
            <a:blip r:embed="rId4">
              <a:alphaModFix/>
            </a:blip>
            <a:stretch>
              <a:fillRect/>
            </a:stretch>
          </a:blipFill>
          <a:ln>
            <a:noFill/>
          </a:ln>
        </p:spPr>
        <p:txBody>
          <a:bodyPr/>
          <a:lstStyle/>
          <a:p>
            <a:endParaRPr lang="en-US"/>
          </a:p>
        </p:txBody>
      </p:sp>
      <p:sp>
        <p:nvSpPr>
          <p:cNvPr id="242" name="Google Shape;242;p23"/>
          <p:cNvSpPr/>
          <p:nvPr/>
        </p:nvSpPr>
        <p:spPr>
          <a:xfrm rot="10032715">
            <a:off x="13438230" y="-733565"/>
            <a:ext cx="5494638" cy="5725721"/>
          </a:xfrm>
          <a:custGeom>
            <a:avLst/>
            <a:gdLst/>
            <a:ahLst/>
            <a:cxnLst/>
            <a:rect l="l" t="t" r="r" b="b"/>
            <a:pathLst>
              <a:path w="5494638" h="5725721" extrusionOk="0">
                <a:moveTo>
                  <a:pt x="0" y="0"/>
                </a:moveTo>
                <a:lnTo>
                  <a:pt x="5494638" y="0"/>
                </a:lnTo>
                <a:lnTo>
                  <a:pt x="5494638" y="5725721"/>
                </a:lnTo>
                <a:lnTo>
                  <a:pt x="0" y="5725721"/>
                </a:lnTo>
                <a:lnTo>
                  <a:pt x="0" y="0"/>
                </a:lnTo>
                <a:close/>
              </a:path>
            </a:pathLst>
          </a:custGeom>
          <a:blipFill rotWithShape="1">
            <a:blip r:embed="rId5">
              <a:alphaModFix/>
            </a:blip>
            <a:stretch>
              <a:fillRect/>
            </a:stretch>
          </a:blipFill>
          <a:ln>
            <a:noFill/>
          </a:ln>
        </p:spPr>
        <p:txBody>
          <a:bodyPr/>
          <a:lstStyle/>
          <a:p>
            <a:endParaRPr lang="en-US"/>
          </a:p>
        </p:txBody>
      </p:sp>
      <p:sp>
        <p:nvSpPr>
          <p:cNvPr id="243" name="Google Shape;243;p23"/>
          <p:cNvSpPr/>
          <p:nvPr/>
        </p:nvSpPr>
        <p:spPr>
          <a:xfrm>
            <a:off x="1044621" y="7674513"/>
            <a:ext cx="1298671" cy="1232535"/>
          </a:xfrm>
          <a:custGeom>
            <a:avLst/>
            <a:gdLst/>
            <a:ahLst/>
            <a:cxnLst/>
            <a:rect l="l" t="t" r="r" b="b"/>
            <a:pathLst>
              <a:path w="1298671" h="1232535" extrusionOk="0">
                <a:moveTo>
                  <a:pt x="0" y="0"/>
                </a:moveTo>
                <a:lnTo>
                  <a:pt x="1298671" y="0"/>
                </a:lnTo>
                <a:lnTo>
                  <a:pt x="1298671" y="1232535"/>
                </a:lnTo>
                <a:lnTo>
                  <a:pt x="0" y="1232535"/>
                </a:lnTo>
                <a:lnTo>
                  <a:pt x="0" y="0"/>
                </a:lnTo>
                <a:close/>
              </a:path>
            </a:pathLst>
          </a:custGeom>
          <a:blipFill rotWithShape="1">
            <a:blip r:embed="rId6">
              <a:alphaModFix/>
            </a:blip>
            <a:stretch>
              <a:fillRect/>
            </a:stretch>
          </a:blipFill>
          <a:ln>
            <a:noFill/>
          </a:ln>
        </p:spPr>
        <p:txBody>
          <a:bodyPr/>
          <a:lstStyle/>
          <a:p>
            <a:endParaRPr lang="en-US"/>
          </a:p>
        </p:txBody>
      </p:sp>
      <p:sp>
        <p:nvSpPr>
          <p:cNvPr id="244" name="Google Shape;244;p23"/>
          <p:cNvSpPr/>
          <p:nvPr/>
        </p:nvSpPr>
        <p:spPr>
          <a:xfrm>
            <a:off x="9931457" y="7087360"/>
            <a:ext cx="3497272" cy="2142308"/>
          </a:xfrm>
          <a:custGeom>
            <a:avLst/>
            <a:gdLst/>
            <a:ahLst/>
            <a:cxnLst/>
            <a:rect l="l" t="t" r="r" b="b"/>
            <a:pathLst>
              <a:path w="3497272" h="2142308" extrusionOk="0">
                <a:moveTo>
                  <a:pt x="0" y="0"/>
                </a:moveTo>
                <a:lnTo>
                  <a:pt x="3497272" y="0"/>
                </a:lnTo>
                <a:lnTo>
                  <a:pt x="3497272" y="2142308"/>
                </a:lnTo>
                <a:lnTo>
                  <a:pt x="0" y="2142308"/>
                </a:lnTo>
                <a:lnTo>
                  <a:pt x="0" y="0"/>
                </a:lnTo>
                <a:close/>
              </a:path>
            </a:pathLst>
          </a:custGeom>
          <a:blipFill rotWithShape="1">
            <a:blip r:embed="rId7">
              <a:alphaModFix/>
            </a:blip>
            <a:stretch>
              <a:fillRect/>
            </a:stretch>
          </a:blipFill>
          <a:ln>
            <a:noFill/>
          </a:ln>
        </p:spPr>
        <p:txBody>
          <a:bodyPr/>
          <a:lstStyle/>
          <a:p>
            <a:endParaRPr lang="en-US"/>
          </a:p>
        </p:txBody>
      </p:sp>
      <p:sp>
        <p:nvSpPr>
          <p:cNvPr id="245" name="Google Shape;245;p23"/>
          <p:cNvSpPr txBox="1"/>
          <p:nvPr/>
        </p:nvSpPr>
        <p:spPr>
          <a:xfrm>
            <a:off x="4968119" y="7290489"/>
            <a:ext cx="8351763" cy="402550"/>
          </a:xfrm>
          <a:prstGeom prst="rect">
            <a:avLst/>
          </a:prstGeom>
          <a:noFill/>
          <a:ln>
            <a:noFill/>
          </a:ln>
        </p:spPr>
        <p:txBody>
          <a:bodyPr spcFirstLastPara="1" wrap="square" lIns="0" tIns="0" rIns="0" bIns="0" anchor="t" anchorCtr="0">
            <a:sp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46" name="Google Shape;246;p23"/>
          <p:cNvSpPr txBox="1"/>
          <p:nvPr/>
        </p:nvSpPr>
        <p:spPr>
          <a:xfrm>
            <a:off x="17254696" y="9618236"/>
            <a:ext cx="880904" cy="6477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200" b="0" i="0" u="none" strike="noStrike" cap="none">
                <a:solidFill>
                  <a:srgbClr val="2F5597"/>
                </a:solidFill>
                <a:latin typeface="Arial"/>
                <a:ea typeface="Arial"/>
                <a:cs typeface="Arial"/>
                <a:sym typeface="Arial"/>
              </a:rPr>
              <a:t>29</a:t>
            </a:r>
            <a:endParaRPr/>
          </a:p>
        </p:txBody>
      </p:sp>
      <p:sp>
        <p:nvSpPr>
          <p:cNvPr id="247" name="Google Shape;247;p23"/>
          <p:cNvSpPr txBox="1"/>
          <p:nvPr/>
        </p:nvSpPr>
        <p:spPr>
          <a:xfrm>
            <a:off x="10040305" y="3447717"/>
            <a:ext cx="3279577" cy="6477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200" b="0" i="0" u="none" strike="noStrike" cap="none">
                <a:solidFill>
                  <a:srgbClr val="000000"/>
                </a:solidFill>
                <a:latin typeface="Arial"/>
                <a:ea typeface="Arial"/>
                <a:cs typeface="Arial"/>
                <a:sym typeface="Arial"/>
              </a:rPr>
              <a:t>Hỏi tôi làm gì?</a:t>
            </a:r>
            <a:endParaRPr/>
          </a:p>
        </p:txBody>
      </p:sp>
      <p:sp>
        <p:nvSpPr>
          <p:cNvPr id="248" name="Google Shape;248;p23"/>
          <p:cNvSpPr txBox="1"/>
          <p:nvPr/>
        </p:nvSpPr>
        <p:spPr>
          <a:xfrm>
            <a:off x="9527741" y="1019175"/>
            <a:ext cx="4304705" cy="128587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200" b="0" i="0" u="none" strike="noStrike" cap="none">
                <a:solidFill>
                  <a:srgbClr val="000000"/>
                </a:solidFill>
                <a:latin typeface="Arial"/>
                <a:ea typeface="Arial"/>
                <a:cs typeface="Arial"/>
                <a:sym typeface="Arial"/>
              </a:rPr>
              <a:t>Nếu bạn có bất kỳ </a:t>
            </a:r>
            <a:endParaRPr/>
          </a:p>
          <a:p>
            <a:pPr marL="0" marR="0" lvl="0" indent="0" algn="ctr" rtl="0">
              <a:lnSpc>
                <a:spcPct val="120000"/>
              </a:lnSpc>
              <a:spcBef>
                <a:spcPts val="0"/>
              </a:spcBef>
              <a:spcAft>
                <a:spcPts val="0"/>
              </a:spcAft>
              <a:buNone/>
            </a:pPr>
            <a:r>
              <a:rPr lang="en-US" sz="4200" b="0" i="0" u="none" strike="noStrike" cap="none">
                <a:solidFill>
                  <a:srgbClr val="2F5597"/>
                </a:solidFill>
                <a:latin typeface="Arial"/>
                <a:ea typeface="Arial"/>
                <a:cs typeface="Arial"/>
                <a:sym typeface="Arial"/>
              </a:rPr>
              <a:t>câu hỏi nào,</a:t>
            </a:r>
            <a:endParaRPr/>
          </a:p>
        </p:txBody>
      </p:sp>
      <p:sp>
        <p:nvSpPr>
          <p:cNvPr id="249" name="Google Shape;249;p23"/>
          <p:cNvSpPr txBox="1"/>
          <p:nvPr/>
        </p:nvSpPr>
        <p:spPr>
          <a:xfrm>
            <a:off x="7504212" y="6439660"/>
            <a:ext cx="8351763" cy="128587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200" b="0" i="0" u="none" strike="noStrike" cap="none">
                <a:solidFill>
                  <a:srgbClr val="000000"/>
                </a:solidFill>
                <a:latin typeface="Arial"/>
                <a:ea typeface="Arial"/>
                <a:cs typeface="Arial"/>
                <a:sym typeface="Arial"/>
              </a:rPr>
              <a:t>MÌnh </a:t>
            </a:r>
            <a:r>
              <a:rPr lang="en-US" sz="4200" b="0" i="0" u="none" strike="noStrike" cap="none">
                <a:solidFill>
                  <a:srgbClr val="FF0000"/>
                </a:solidFill>
                <a:latin typeface="Arial"/>
                <a:ea typeface="Arial"/>
                <a:cs typeface="Arial"/>
                <a:sym typeface="Arial"/>
              </a:rPr>
              <a:t>không phải </a:t>
            </a:r>
            <a:endParaRPr/>
          </a:p>
          <a:p>
            <a:pPr marL="0" marR="0" lvl="0" indent="0" algn="ctr" rtl="0">
              <a:lnSpc>
                <a:spcPct val="120000"/>
              </a:lnSpc>
              <a:spcBef>
                <a:spcPts val="0"/>
              </a:spcBef>
              <a:spcAft>
                <a:spcPts val="0"/>
              </a:spcAft>
              <a:buNone/>
            </a:pPr>
            <a:endParaRPr sz="4200" b="0" i="0" u="none" strike="noStrike" cap="none">
              <a:solidFill>
                <a:srgbClr val="FF0000"/>
              </a:solidFill>
              <a:latin typeface="Arial"/>
              <a:ea typeface="Arial"/>
              <a:cs typeface="Arial"/>
              <a:sym typeface="Arial"/>
            </a:endParaRPr>
          </a:p>
        </p:txBody>
      </p:sp>
      <p:sp>
        <p:nvSpPr>
          <p:cNvPr id="250" name="Google Shape;250;p23"/>
          <p:cNvSpPr txBox="1"/>
          <p:nvPr/>
        </p:nvSpPr>
        <p:spPr>
          <a:xfrm>
            <a:off x="0" y="298093"/>
            <a:ext cx="3184955" cy="8718596"/>
          </a:xfrm>
          <a:prstGeom prst="rect">
            <a:avLst/>
          </a:prstGeom>
          <a:noFill/>
          <a:ln>
            <a:noFill/>
          </a:ln>
        </p:spPr>
        <p:txBody>
          <a:bodyPr spcFirstLastPara="1" wrap="square" lIns="0" tIns="0" rIns="0" bIns="0" anchor="t" anchorCtr="0">
            <a:spAutoFit/>
          </a:bodyPr>
          <a:lstStyle/>
          <a:p>
            <a:pPr marL="0" marR="0" lvl="0" indent="0" algn="ctr" rtl="0">
              <a:lnSpc>
                <a:spcPct val="120008"/>
              </a:lnSpc>
              <a:spcBef>
                <a:spcPts val="0"/>
              </a:spcBef>
              <a:spcAft>
                <a:spcPts val="0"/>
              </a:spcAft>
              <a:buNone/>
            </a:pPr>
            <a:r>
              <a:rPr lang="en-US" sz="11475" b="0" i="0" u="none" strike="noStrike" cap="none">
                <a:solidFill>
                  <a:srgbClr val="000000"/>
                </a:solidFill>
                <a:latin typeface="Arial"/>
                <a:ea typeface="Arial"/>
                <a:cs typeface="Arial"/>
                <a:sym typeface="Arial"/>
              </a:rPr>
              <a:t>CẢM ƠN</a:t>
            </a:r>
            <a:endParaRPr/>
          </a:p>
          <a:p>
            <a:pPr marL="0" marR="0" lvl="0" indent="0" algn="ctr" rtl="0">
              <a:lnSpc>
                <a:spcPct val="120008"/>
              </a:lnSpc>
              <a:spcBef>
                <a:spcPts val="0"/>
              </a:spcBef>
              <a:spcAft>
                <a:spcPts val="0"/>
              </a:spcAft>
              <a:buNone/>
            </a:pPr>
            <a:r>
              <a:rPr lang="en-US" sz="11475" b="0" i="0" u="none" strike="noStrike" cap="none">
                <a:solidFill>
                  <a:srgbClr val="000000"/>
                </a:solidFill>
                <a:latin typeface="Arial"/>
                <a:ea typeface="Arial"/>
                <a:cs typeface="Arial"/>
                <a:sym typeface="Arial"/>
              </a:rPr>
              <a:t>CÁC</a:t>
            </a:r>
            <a:endParaRPr/>
          </a:p>
          <a:p>
            <a:pPr marL="0" marR="0" lvl="0" indent="0" algn="ctr" rtl="0">
              <a:lnSpc>
                <a:spcPct val="120008"/>
              </a:lnSpc>
              <a:spcBef>
                <a:spcPts val="0"/>
              </a:spcBef>
              <a:spcAft>
                <a:spcPts val="0"/>
              </a:spcAft>
              <a:buNone/>
            </a:pPr>
            <a:r>
              <a:rPr lang="en-US" sz="11475" b="0" i="0" u="none" strike="noStrike" cap="none">
                <a:solidFill>
                  <a:srgbClr val="000000"/>
                </a:solidFill>
                <a:latin typeface="Arial"/>
                <a:ea typeface="Arial"/>
                <a:cs typeface="Arial"/>
                <a:sym typeface="Arial"/>
              </a:rPr>
              <a:t>BẠN ĐÃ</a:t>
            </a:r>
            <a:endParaRPr/>
          </a:p>
        </p:txBody>
      </p:sp>
      <p:sp>
        <p:nvSpPr>
          <p:cNvPr id="251" name="Google Shape;251;p23"/>
          <p:cNvSpPr txBox="1"/>
          <p:nvPr/>
        </p:nvSpPr>
        <p:spPr>
          <a:xfrm>
            <a:off x="14607140" y="3399781"/>
            <a:ext cx="3876244" cy="3487438"/>
          </a:xfrm>
          <a:prstGeom prst="rect">
            <a:avLst/>
          </a:prstGeom>
          <a:noFill/>
          <a:ln>
            <a:noFill/>
          </a:ln>
        </p:spPr>
        <p:txBody>
          <a:bodyPr spcFirstLastPara="1" wrap="square" lIns="0" tIns="0" rIns="0" bIns="0" anchor="t" anchorCtr="0">
            <a:spAutoFit/>
          </a:bodyPr>
          <a:lstStyle/>
          <a:p>
            <a:pPr marL="0" marR="0" lvl="0" indent="0" algn="ctr" rtl="0">
              <a:lnSpc>
                <a:spcPct val="120008"/>
              </a:lnSpc>
              <a:spcBef>
                <a:spcPts val="0"/>
              </a:spcBef>
              <a:spcAft>
                <a:spcPts val="0"/>
              </a:spcAft>
              <a:buNone/>
            </a:pPr>
            <a:r>
              <a:rPr lang="en-US" sz="11475" b="0" i="0" u="none" strike="noStrike" cap="none">
                <a:solidFill>
                  <a:srgbClr val="000000"/>
                </a:solidFill>
                <a:latin typeface="Arial"/>
                <a:ea typeface="Arial"/>
                <a:cs typeface="Arial"/>
                <a:sym typeface="Arial"/>
              </a:rPr>
              <a:t>LẮNG NGHE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3"/>
          <p:cNvSpPr/>
          <p:nvPr/>
        </p:nvSpPr>
        <p:spPr>
          <a:xfrm>
            <a:off x="1931253" y="1967482"/>
            <a:ext cx="15116700" cy="7874294"/>
          </a:xfrm>
          <a:custGeom>
            <a:avLst/>
            <a:gdLst/>
            <a:ahLst/>
            <a:cxnLst/>
            <a:rect l="l" t="t" r="r" b="b"/>
            <a:pathLst>
              <a:path w="15116700" h="7874294" extrusionOk="0">
                <a:moveTo>
                  <a:pt x="0" y="0"/>
                </a:moveTo>
                <a:lnTo>
                  <a:pt x="15116700" y="0"/>
                </a:lnTo>
                <a:lnTo>
                  <a:pt x="15116700" y="7874294"/>
                </a:lnTo>
                <a:lnTo>
                  <a:pt x="0" y="7874294"/>
                </a:lnTo>
                <a:lnTo>
                  <a:pt x="0" y="0"/>
                </a:lnTo>
                <a:close/>
              </a:path>
            </a:pathLst>
          </a:custGeom>
          <a:blipFill rotWithShape="1">
            <a:blip r:embed="rId3">
              <a:alphaModFix/>
            </a:blip>
            <a:stretch>
              <a:fillRect/>
            </a:stretch>
          </a:blipFill>
          <a:ln>
            <a:noFill/>
          </a:ln>
        </p:spPr>
        <p:txBody>
          <a:bodyPr/>
          <a:lstStyle/>
          <a:p>
            <a:endParaRPr lang="en-US"/>
          </a:p>
        </p:txBody>
      </p:sp>
      <p:sp>
        <p:nvSpPr>
          <p:cNvPr id="102" name="Google Shape;102;p3"/>
          <p:cNvSpPr txBox="1"/>
          <p:nvPr/>
        </p:nvSpPr>
        <p:spPr>
          <a:xfrm>
            <a:off x="830292" y="490220"/>
            <a:ext cx="16627415" cy="962660"/>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599" b="0" i="0" u="none" strike="noStrike" cap="none">
                <a:solidFill>
                  <a:srgbClr val="000000"/>
                </a:solidFill>
                <a:latin typeface="Arial"/>
                <a:ea typeface="Arial"/>
                <a:cs typeface="Arial"/>
                <a:sym typeface="Arial"/>
              </a:rPr>
              <a:t>I. Transformer based Encoder models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4"/>
          <p:cNvSpPr/>
          <p:nvPr/>
        </p:nvSpPr>
        <p:spPr>
          <a:xfrm>
            <a:off x="3228436" y="5444034"/>
            <a:ext cx="10917194" cy="4842966"/>
          </a:xfrm>
          <a:custGeom>
            <a:avLst/>
            <a:gdLst/>
            <a:ahLst/>
            <a:cxnLst/>
            <a:rect l="l" t="t" r="r" b="b"/>
            <a:pathLst>
              <a:path w="10917194" h="4842966" extrusionOk="0">
                <a:moveTo>
                  <a:pt x="0" y="0"/>
                </a:moveTo>
                <a:lnTo>
                  <a:pt x="10917193" y="0"/>
                </a:lnTo>
                <a:lnTo>
                  <a:pt x="10917193" y="4842966"/>
                </a:lnTo>
                <a:lnTo>
                  <a:pt x="0" y="4842966"/>
                </a:lnTo>
                <a:lnTo>
                  <a:pt x="0" y="0"/>
                </a:lnTo>
                <a:close/>
              </a:path>
            </a:pathLst>
          </a:custGeom>
          <a:blipFill rotWithShape="1">
            <a:blip r:embed="rId3">
              <a:alphaModFix/>
            </a:blip>
            <a:stretch>
              <a:fillRect/>
            </a:stretch>
          </a:blipFill>
          <a:ln>
            <a:noFill/>
          </a:ln>
        </p:spPr>
        <p:txBody>
          <a:bodyPr/>
          <a:lstStyle/>
          <a:p>
            <a:endParaRPr lang="en-US"/>
          </a:p>
        </p:txBody>
      </p:sp>
      <p:sp>
        <p:nvSpPr>
          <p:cNvPr id="108" name="Google Shape;108;p4"/>
          <p:cNvSpPr txBox="1"/>
          <p:nvPr/>
        </p:nvSpPr>
        <p:spPr>
          <a:xfrm>
            <a:off x="662077" y="528002"/>
            <a:ext cx="4339828" cy="896620"/>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BERT là gì?</a:t>
            </a:r>
            <a:endParaRPr/>
          </a:p>
        </p:txBody>
      </p:sp>
      <p:sp>
        <p:nvSpPr>
          <p:cNvPr id="109" name="Google Shape;109;p4"/>
          <p:cNvSpPr txBox="1"/>
          <p:nvPr/>
        </p:nvSpPr>
        <p:spPr>
          <a:xfrm>
            <a:off x="662077" y="1690915"/>
            <a:ext cx="16886208" cy="3647440"/>
          </a:xfrm>
          <a:prstGeom prst="rect">
            <a:avLst/>
          </a:prstGeom>
          <a:noFill/>
          <a:ln>
            <a:noFill/>
          </a:ln>
        </p:spPr>
        <p:txBody>
          <a:bodyPr spcFirstLastPara="1" wrap="square" lIns="0" tIns="0" rIns="0" bIns="0" anchor="t" anchorCtr="0">
            <a:spAutoFit/>
          </a:bodyPr>
          <a:lstStyle/>
          <a:p>
            <a:pPr marL="0" marR="0" lvl="0" indent="0" algn="just" rtl="0">
              <a:lnSpc>
                <a:spcPct val="140011"/>
              </a:lnSpc>
              <a:spcBef>
                <a:spcPts val="0"/>
              </a:spcBef>
              <a:spcAft>
                <a:spcPts val="0"/>
              </a:spcAft>
              <a:buNone/>
            </a:pPr>
            <a:r>
              <a:rPr lang="en-US" sz="3399" b="0" i="0" u="none" strike="noStrike" cap="none">
                <a:solidFill>
                  <a:srgbClr val="000000"/>
                </a:solidFill>
                <a:latin typeface="Times New Roman"/>
                <a:ea typeface="Times New Roman"/>
                <a:cs typeface="Times New Roman"/>
                <a:sym typeface="Times New Roman"/>
              </a:rPr>
              <a:t>BERT là viết tắt của </a:t>
            </a:r>
            <a:r>
              <a:rPr lang="en-US" sz="3399" b="0" i="0" u="sng" strike="noStrike" cap="none">
                <a:solidFill>
                  <a:srgbClr val="000000"/>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Bidirectional Encoder Representations from Transformers</a:t>
            </a:r>
            <a:r>
              <a:rPr lang="en-US" sz="3399" b="0" i="0" u="none" strike="noStrike" cap="none">
                <a:solidFill>
                  <a:srgbClr val="000000"/>
                </a:solidFill>
                <a:latin typeface="Times New Roman"/>
                <a:ea typeface="Times New Roman"/>
                <a:cs typeface="Times New Roman"/>
                <a:sym typeface="Times New Roman"/>
              </a:rPr>
              <a:t> được hiểu là một mô hình học sẵn hay còn gọi là pre-train model, học ra các vector đại diện theo ngữ cảnh 2 chiều của từ, được sử dụng để transfer sang các bài toán khác trong lĩnh vực xử lý ngôn ngữ tự nhiên. BERT đã thành công trong việc cải thiện những công việc gần đây trong việc tìm ra đại diện của từ trong không gian số (không gian mà máy tính có thể hiểu được) thông qua ngữ cảnh của nó.</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5"/>
          <p:cNvSpPr txBox="1"/>
          <p:nvPr/>
        </p:nvSpPr>
        <p:spPr>
          <a:xfrm>
            <a:off x="0" y="459581"/>
            <a:ext cx="14938744" cy="1023938"/>
          </a:xfrm>
          <a:prstGeom prst="rect">
            <a:avLst/>
          </a:prstGeom>
          <a:noFill/>
          <a:ln>
            <a:noFill/>
          </a:ln>
        </p:spPr>
        <p:txBody>
          <a:bodyPr spcFirstLastPara="1" wrap="square" lIns="0" tIns="0" rIns="0" bIns="0" anchor="t" anchorCtr="0">
            <a:spAutoFit/>
          </a:bodyPr>
          <a:lstStyle/>
          <a:p>
            <a:pPr marL="0" marR="0" lvl="0" indent="0" algn="ctr" rtl="0">
              <a:lnSpc>
                <a:spcPct val="140006"/>
              </a:lnSpc>
              <a:spcBef>
                <a:spcPts val="0"/>
              </a:spcBef>
              <a:spcAft>
                <a:spcPts val="0"/>
              </a:spcAft>
              <a:buNone/>
            </a:pPr>
            <a:r>
              <a:rPr lang="en-US" sz="5999" b="0" i="0" u="none" strike="noStrike" cap="none">
                <a:solidFill>
                  <a:srgbClr val="000000"/>
                </a:solidFill>
                <a:latin typeface="Arial"/>
                <a:ea typeface="Arial"/>
                <a:cs typeface="Arial"/>
                <a:sym typeface="Arial"/>
              </a:rPr>
              <a:t>Tại sao BERT lại tốt hơn RNN ?</a:t>
            </a:r>
            <a:endParaRPr/>
          </a:p>
        </p:txBody>
      </p:sp>
      <p:sp>
        <p:nvSpPr>
          <p:cNvPr id="115" name="Google Shape;115;p5"/>
          <p:cNvSpPr txBox="1"/>
          <p:nvPr/>
        </p:nvSpPr>
        <p:spPr>
          <a:xfrm>
            <a:off x="668547" y="1732879"/>
            <a:ext cx="16454887" cy="3872231"/>
          </a:xfrm>
          <a:prstGeom prst="rect">
            <a:avLst/>
          </a:prstGeom>
          <a:noFill/>
          <a:ln>
            <a:noFill/>
          </a:ln>
        </p:spPr>
        <p:txBody>
          <a:bodyPr spcFirstLastPara="1" wrap="square" lIns="0" tIns="0" rIns="0" bIns="0" anchor="t" anchorCtr="0">
            <a:spAutoFit/>
          </a:bodyPr>
          <a:lstStyle/>
          <a:p>
            <a:pPr marL="0" marR="0" lvl="0" indent="0" algn="just" rtl="0">
              <a:lnSpc>
                <a:spcPct val="140009"/>
              </a:lnSpc>
              <a:spcBef>
                <a:spcPts val="0"/>
              </a:spcBef>
              <a:spcAft>
                <a:spcPts val="0"/>
              </a:spcAft>
              <a:buNone/>
            </a:pPr>
            <a:r>
              <a:rPr lang="en-US" sz="4299" b="0" i="0" u="none" strike="noStrike" cap="none">
                <a:solidFill>
                  <a:srgbClr val="000000"/>
                </a:solidFill>
                <a:latin typeface="Times New Roman"/>
                <a:ea typeface="Times New Roman"/>
                <a:cs typeface="Times New Roman"/>
                <a:sym typeface="Times New Roman"/>
              </a:rPr>
              <a:t>Lý do chính là bởi nó có nhúng thêm ngữ cảnh (Context) vào trong các vector embedding. Ngữ cảnh là một thứ vô cùng quan trọng trong ngôn ngữ. Với các ngữ cảnh khác nhau thì các từ trong câu được hiểu theo ý nghĩa hoàn toàn khác nhau, các LM bỏ qua ngữ cảnh thì khó có thể đạt được chất lượng tốt.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6"/>
          <p:cNvSpPr txBox="1"/>
          <p:nvPr/>
        </p:nvSpPr>
        <p:spPr>
          <a:xfrm>
            <a:off x="664518" y="533885"/>
            <a:ext cx="16166157" cy="1820545"/>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Ngữ cảnh (Contextual) và vai trò trong NLP</a:t>
            </a:r>
            <a:endParaRPr/>
          </a:p>
          <a:p>
            <a:pPr marL="0" marR="0" lvl="0" indent="0" algn="ctr" rtl="0">
              <a:lnSpc>
                <a:spcPct val="140007"/>
              </a:lnSpc>
              <a:spcBef>
                <a:spcPts val="0"/>
              </a:spcBef>
              <a:spcAft>
                <a:spcPts val="0"/>
              </a:spcAft>
              <a:buNone/>
            </a:pPr>
            <a:endParaRPr sz="5199" b="0" i="0" u="none" strike="noStrike" cap="none">
              <a:solidFill>
                <a:srgbClr val="000000"/>
              </a:solidFill>
              <a:latin typeface="Arial"/>
              <a:ea typeface="Arial"/>
              <a:cs typeface="Arial"/>
              <a:sym typeface="Arial"/>
            </a:endParaRPr>
          </a:p>
        </p:txBody>
      </p:sp>
      <p:sp>
        <p:nvSpPr>
          <p:cNvPr id="121" name="Google Shape;121;p6"/>
          <p:cNvSpPr txBox="1"/>
          <p:nvPr/>
        </p:nvSpPr>
        <p:spPr>
          <a:xfrm>
            <a:off x="674043" y="1686094"/>
            <a:ext cx="7650659" cy="611186"/>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3500" b="0" i="0" u="none" strike="noStrike" cap="none">
                <a:solidFill>
                  <a:srgbClr val="000000"/>
                </a:solidFill>
                <a:latin typeface="Arial"/>
                <a:ea typeface="Arial"/>
                <a:cs typeface="Arial"/>
                <a:sym typeface="Arial"/>
              </a:rPr>
              <a:t>Non-context (không bối cảnh):</a:t>
            </a:r>
            <a:endParaRPr/>
          </a:p>
        </p:txBody>
      </p:sp>
      <p:sp>
        <p:nvSpPr>
          <p:cNvPr id="122" name="Google Shape;122;p6"/>
          <p:cNvSpPr txBox="1"/>
          <p:nvPr/>
        </p:nvSpPr>
        <p:spPr>
          <a:xfrm>
            <a:off x="374313" y="2468805"/>
            <a:ext cx="9508480" cy="1247140"/>
          </a:xfrm>
          <a:prstGeom prst="rect">
            <a:avLst/>
          </a:prstGeom>
          <a:noFill/>
          <a:ln>
            <a:noFill/>
          </a:ln>
        </p:spPr>
        <p:txBody>
          <a:bodyPr spcFirstLastPara="1" wrap="square" lIns="0" tIns="0" rIns="0" bIns="0" anchor="t" anchorCtr="0">
            <a:spAutoFit/>
          </a:bodyPr>
          <a:lstStyle/>
          <a:p>
            <a:pPr marL="734059" marR="0" lvl="1" indent="-367030" algn="l" rtl="0">
              <a:lnSpc>
                <a:spcPct val="140011"/>
              </a:lnSpc>
              <a:spcBef>
                <a:spcPts val="0"/>
              </a:spcBef>
              <a:spcAft>
                <a:spcPts val="0"/>
              </a:spcAft>
              <a:buClr>
                <a:srgbClr val="000000"/>
              </a:buClr>
              <a:buSzPts val="3399"/>
              <a:buFont typeface="Times New Roman"/>
              <a:buAutoNum type="arabicPeriod"/>
            </a:pPr>
            <a:r>
              <a:rPr lang="en-US" sz="3399" b="0" i="0" u="none" strike="noStrike" cap="none">
                <a:solidFill>
                  <a:srgbClr val="000000"/>
                </a:solidFill>
                <a:latin typeface="Times New Roman"/>
                <a:ea typeface="Times New Roman"/>
                <a:cs typeface="Times New Roman"/>
                <a:sym typeface="Times New Roman"/>
              </a:rPr>
              <a:t>Anh ấy đặt cuốn sách lên </a:t>
            </a:r>
            <a:r>
              <a:rPr lang="en-US" sz="3399" b="0" i="0" u="sng" strike="noStrike" cap="none">
                <a:solidFill>
                  <a:srgbClr val="000000"/>
                </a:solidFill>
                <a:latin typeface="Times New Roman"/>
                <a:ea typeface="Times New Roman"/>
                <a:cs typeface="Times New Roman"/>
                <a:sym typeface="Times New Roman"/>
              </a:rPr>
              <a:t>bàn</a:t>
            </a:r>
            <a:endParaRPr/>
          </a:p>
          <a:p>
            <a:pPr marL="734059" marR="0" lvl="1" indent="-367030" algn="l" rtl="0">
              <a:lnSpc>
                <a:spcPct val="140011"/>
              </a:lnSpc>
              <a:spcBef>
                <a:spcPts val="0"/>
              </a:spcBef>
              <a:spcAft>
                <a:spcPts val="0"/>
              </a:spcAft>
              <a:buClr>
                <a:srgbClr val="000000"/>
              </a:buClr>
              <a:buSzPts val="3399"/>
              <a:buFont typeface="Times New Roman"/>
              <a:buAutoNum type="arabicPeriod"/>
            </a:pPr>
            <a:r>
              <a:rPr lang="en-US" sz="3399" b="0" i="0" u="none" strike="noStrike" cap="none">
                <a:solidFill>
                  <a:srgbClr val="000000"/>
                </a:solidFill>
                <a:latin typeface="Times New Roman"/>
                <a:ea typeface="Times New Roman"/>
                <a:cs typeface="Times New Roman"/>
                <a:sym typeface="Times New Roman"/>
              </a:rPr>
              <a:t>Chúng tôi cần </a:t>
            </a:r>
            <a:r>
              <a:rPr lang="en-US" sz="3399" b="0" i="0" u="sng" strike="noStrike" cap="none">
                <a:solidFill>
                  <a:srgbClr val="000000"/>
                </a:solidFill>
                <a:latin typeface="Times New Roman"/>
                <a:ea typeface="Times New Roman"/>
                <a:cs typeface="Times New Roman"/>
                <a:sym typeface="Times New Roman"/>
              </a:rPr>
              <a:t>bàn</a:t>
            </a:r>
            <a:r>
              <a:rPr lang="en-US" sz="3399" b="0" i="0" u="none" strike="noStrike" cap="none">
                <a:solidFill>
                  <a:srgbClr val="000000"/>
                </a:solidFill>
                <a:latin typeface="Times New Roman"/>
                <a:ea typeface="Times New Roman"/>
                <a:cs typeface="Times New Roman"/>
                <a:sym typeface="Times New Roman"/>
              </a:rPr>
              <a:t> về kế hoạch cho dự án mới.</a:t>
            </a:r>
            <a:endParaRPr/>
          </a:p>
        </p:txBody>
      </p:sp>
      <p:sp>
        <p:nvSpPr>
          <p:cNvPr id="123" name="Google Shape;123;p6"/>
          <p:cNvSpPr txBox="1"/>
          <p:nvPr/>
        </p:nvSpPr>
        <p:spPr>
          <a:xfrm>
            <a:off x="9377774" y="5242877"/>
            <a:ext cx="9525" cy="896620"/>
          </a:xfrm>
          <a:prstGeom prst="rect">
            <a:avLst/>
          </a:prstGeom>
          <a:noFill/>
          <a:ln>
            <a:noFill/>
          </a:ln>
        </p:spPr>
        <p:txBody>
          <a:bodyPr spcFirstLastPara="1" wrap="square" lIns="0" tIns="0" rIns="0" bIns="0" anchor="t" anchorCtr="0">
            <a:spAutoFit/>
          </a:bodyPr>
          <a:lstStyle/>
          <a:p>
            <a:pPr marL="0" marR="0" lvl="0" indent="0" algn="ctr" rtl="0">
              <a:lnSpc>
                <a:spcPct val="4043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24" name="Google Shape;124;p6"/>
          <p:cNvSpPr txBox="1"/>
          <p:nvPr/>
        </p:nvSpPr>
        <p:spPr>
          <a:xfrm>
            <a:off x="674043" y="3706420"/>
            <a:ext cx="12713940" cy="647065"/>
          </a:xfrm>
          <a:prstGeom prst="rect">
            <a:avLst/>
          </a:prstGeom>
          <a:noFill/>
          <a:ln>
            <a:noFill/>
          </a:ln>
        </p:spPr>
        <p:txBody>
          <a:bodyPr spcFirstLastPara="1" wrap="square" lIns="0" tIns="0" rIns="0" bIns="0" anchor="t" anchorCtr="0">
            <a:spAutoFit/>
          </a:bodyPr>
          <a:lstStyle/>
          <a:p>
            <a:pPr marL="0" marR="0" lvl="0" indent="0" algn="ctr" rtl="0">
              <a:lnSpc>
                <a:spcPct val="140011"/>
              </a:lnSpc>
              <a:spcBef>
                <a:spcPts val="0"/>
              </a:spcBef>
              <a:spcAft>
                <a:spcPts val="0"/>
              </a:spcAft>
              <a:buNone/>
            </a:pPr>
            <a:r>
              <a:rPr lang="en-US" sz="3399" b="0" i="0" u="none" strike="noStrike" cap="none">
                <a:solidFill>
                  <a:srgbClr val="000000"/>
                </a:solidFill>
                <a:latin typeface="Times New Roman"/>
                <a:ea typeface="Times New Roman"/>
                <a:cs typeface="Times New Roman"/>
                <a:sym typeface="Times New Roman"/>
              </a:rPr>
              <a:t> -&gt; Điều này đã làm giảm đi sự mềm mại và đa nghĩa của ngôn ngữ.</a:t>
            </a:r>
            <a:endParaRPr/>
          </a:p>
        </p:txBody>
      </p:sp>
      <p:sp>
        <p:nvSpPr>
          <p:cNvPr id="125" name="Google Shape;125;p6"/>
          <p:cNvSpPr txBox="1"/>
          <p:nvPr/>
        </p:nvSpPr>
        <p:spPr>
          <a:xfrm>
            <a:off x="674043" y="4420160"/>
            <a:ext cx="7016948" cy="61118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3500" b="0" i="0" u="none" strike="noStrike" cap="none">
                <a:solidFill>
                  <a:srgbClr val="000000"/>
                </a:solidFill>
                <a:latin typeface="Arial"/>
                <a:ea typeface="Arial"/>
                <a:cs typeface="Arial"/>
                <a:sym typeface="Arial"/>
              </a:rPr>
              <a:t>Uni-directional (một chiều):</a:t>
            </a:r>
            <a:endParaRPr/>
          </a:p>
        </p:txBody>
      </p:sp>
      <p:sp>
        <p:nvSpPr>
          <p:cNvPr id="126" name="Google Shape;126;p6"/>
          <p:cNvSpPr txBox="1"/>
          <p:nvPr/>
        </p:nvSpPr>
        <p:spPr>
          <a:xfrm>
            <a:off x="254943" y="5117073"/>
            <a:ext cx="17004357" cy="1847215"/>
          </a:xfrm>
          <a:prstGeom prst="rect">
            <a:avLst/>
          </a:prstGeom>
          <a:noFill/>
          <a:ln>
            <a:noFill/>
          </a:ln>
        </p:spPr>
        <p:txBody>
          <a:bodyPr spcFirstLastPara="1" wrap="square" lIns="0" tIns="0" rIns="0" bIns="0" anchor="t" anchorCtr="0">
            <a:spAutoFit/>
          </a:bodyPr>
          <a:lstStyle/>
          <a:p>
            <a:pPr marL="734059" marR="0" lvl="1" indent="-367030" algn="l" rtl="0">
              <a:lnSpc>
                <a:spcPct val="140011"/>
              </a:lnSpc>
              <a:spcBef>
                <a:spcPts val="0"/>
              </a:spcBef>
              <a:spcAft>
                <a:spcPts val="0"/>
              </a:spcAft>
              <a:buClr>
                <a:srgbClr val="000000"/>
              </a:buClr>
              <a:buSzPts val="3399"/>
              <a:buFont typeface="Arial"/>
              <a:buChar char="•"/>
            </a:pPr>
            <a:r>
              <a:rPr lang="en-US" sz="3399" b="0" i="0" u="none" strike="noStrike" cap="none">
                <a:solidFill>
                  <a:srgbClr val="000000"/>
                </a:solidFill>
                <a:latin typeface="Times New Roman"/>
                <a:ea typeface="Times New Roman"/>
                <a:cs typeface="Times New Roman"/>
                <a:sym typeface="Times New Roman"/>
              </a:rPr>
              <a:t>Câu văn gốc: Hôm nay Tài đưa bạn gái đi chơi</a:t>
            </a:r>
            <a:endParaRPr/>
          </a:p>
          <a:p>
            <a:pPr marL="734059" marR="0" lvl="1" indent="-367030" algn="l" rtl="0">
              <a:lnSpc>
                <a:spcPct val="140011"/>
              </a:lnSpc>
              <a:spcBef>
                <a:spcPts val="0"/>
              </a:spcBef>
              <a:spcAft>
                <a:spcPts val="0"/>
              </a:spcAft>
              <a:buClr>
                <a:srgbClr val="000000"/>
              </a:buClr>
              <a:buSzPts val="3399"/>
              <a:buFont typeface="Arial"/>
              <a:buChar char="•"/>
            </a:pPr>
            <a:r>
              <a:rPr lang="en-US" sz="3399" b="0" i="0" u="none" strike="noStrike" cap="none">
                <a:solidFill>
                  <a:srgbClr val="000000"/>
                </a:solidFill>
                <a:latin typeface="Times New Roman"/>
                <a:ea typeface="Times New Roman"/>
                <a:cs typeface="Times New Roman"/>
                <a:sym typeface="Times New Roman"/>
              </a:rPr>
              <a:t>Sau đó chúng ta che từ ‘bạn gái' và câu trên trở thành: Hôm nay Tài đưa [mask] đi chơi.</a:t>
            </a:r>
            <a:endParaRPr/>
          </a:p>
          <a:p>
            <a:pPr marL="734059" marR="0" lvl="1" indent="-367030" algn="l" rtl="0">
              <a:lnSpc>
                <a:spcPct val="140011"/>
              </a:lnSpc>
              <a:spcBef>
                <a:spcPts val="0"/>
              </a:spcBef>
              <a:spcAft>
                <a:spcPts val="0"/>
              </a:spcAft>
              <a:buClr>
                <a:srgbClr val="000000"/>
              </a:buClr>
              <a:buSzPts val="3399"/>
              <a:buFont typeface="Arial"/>
              <a:buChar char="•"/>
            </a:pPr>
            <a:r>
              <a:rPr lang="en-US" sz="3399" b="0" i="0" u="none" strike="noStrike" cap="none">
                <a:solidFill>
                  <a:srgbClr val="000000"/>
                </a:solidFill>
                <a:latin typeface="Times New Roman"/>
                <a:ea typeface="Times New Roman"/>
                <a:cs typeface="Times New Roman"/>
                <a:sym typeface="Times New Roman"/>
              </a:rPr>
              <a:t>Yêu cầu bài toán là dự đoán từ được masking</a:t>
            </a:r>
            <a:endParaRPr/>
          </a:p>
        </p:txBody>
      </p:sp>
      <p:sp>
        <p:nvSpPr>
          <p:cNvPr id="127" name="Google Shape;127;p6"/>
          <p:cNvSpPr txBox="1"/>
          <p:nvPr/>
        </p:nvSpPr>
        <p:spPr>
          <a:xfrm>
            <a:off x="482242" y="7059538"/>
            <a:ext cx="7016091" cy="61118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3500" b="0" i="0" u="none" strike="noStrike" cap="none">
                <a:solidFill>
                  <a:srgbClr val="000000"/>
                </a:solidFill>
                <a:latin typeface="Arial"/>
                <a:ea typeface="Arial"/>
                <a:cs typeface="Arial"/>
                <a:sym typeface="Arial"/>
              </a:rPr>
              <a:t>Bi-directional (hai chiều):</a:t>
            </a:r>
            <a:endParaRPr/>
          </a:p>
        </p:txBody>
      </p:sp>
      <p:sp>
        <p:nvSpPr>
          <p:cNvPr id="128" name="Google Shape;128;p6"/>
          <p:cNvSpPr txBox="1"/>
          <p:nvPr/>
        </p:nvSpPr>
        <p:spPr>
          <a:xfrm>
            <a:off x="769487" y="7804075"/>
            <a:ext cx="16461238" cy="1247140"/>
          </a:xfrm>
          <a:prstGeom prst="rect">
            <a:avLst/>
          </a:prstGeom>
          <a:noFill/>
          <a:ln>
            <a:noFill/>
          </a:ln>
        </p:spPr>
        <p:txBody>
          <a:bodyPr spcFirstLastPara="1" wrap="square" lIns="0" tIns="0" rIns="0" bIns="0" anchor="t" anchorCtr="0">
            <a:spAutoFit/>
          </a:bodyPr>
          <a:lstStyle/>
          <a:p>
            <a:pPr marL="0" marR="0" lvl="0" indent="0" algn="l" rtl="0">
              <a:lnSpc>
                <a:spcPct val="140011"/>
              </a:lnSpc>
              <a:spcBef>
                <a:spcPts val="0"/>
              </a:spcBef>
              <a:spcAft>
                <a:spcPts val="0"/>
              </a:spcAft>
              <a:buNone/>
            </a:pPr>
            <a:r>
              <a:rPr lang="en-US" sz="3399" b="0" i="0" u="none" strike="noStrike" cap="none">
                <a:solidFill>
                  <a:srgbClr val="000000"/>
                </a:solidFill>
                <a:latin typeface="Times New Roman"/>
                <a:ea typeface="Times New Roman"/>
                <a:cs typeface="Times New Roman"/>
                <a:sym typeface="Times New Roman"/>
              </a:rPr>
              <a:t>-&gt;Tóm lại là một từ trong câu sẽ được biểu diễn một cách có liên quan đến cả từ trước lẫn từ sau, hay nói cách khác là liên quan đến tất cả các từ còn lại trong câu</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7"/>
          <p:cNvSpPr/>
          <p:nvPr/>
        </p:nvSpPr>
        <p:spPr>
          <a:xfrm>
            <a:off x="1028700" y="5747750"/>
            <a:ext cx="16376592" cy="4199126"/>
          </a:xfrm>
          <a:custGeom>
            <a:avLst/>
            <a:gdLst/>
            <a:ahLst/>
            <a:cxnLst/>
            <a:rect l="l" t="t" r="r" b="b"/>
            <a:pathLst>
              <a:path w="16376592" h="4199126" extrusionOk="0">
                <a:moveTo>
                  <a:pt x="0" y="0"/>
                </a:moveTo>
                <a:lnTo>
                  <a:pt x="16376592" y="0"/>
                </a:lnTo>
                <a:lnTo>
                  <a:pt x="16376592" y="4199127"/>
                </a:lnTo>
                <a:lnTo>
                  <a:pt x="0" y="4199127"/>
                </a:lnTo>
                <a:lnTo>
                  <a:pt x="0" y="0"/>
                </a:lnTo>
                <a:close/>
              </a:path>
            </a:pathLst>
          </a:custGeom>
          <a:blipFill rotWithShape="1">
            <a:blip r:embed="rId3">
              <a:alphaModFix/>
            </a:blip>
            <a:stretch>
              <a:fillRect/>
            </a:stretch>
          </a:blipFill>
          <a:ln>
            <a:noFill/>
          </a:ln>
        </p:spPr>
        <p:txBody>
          <a:bodyPr/>
          <a:lstStyle/>
          <a:p>
            <a:endParaRPr lang="en-US"/>
          </a:p>
        </p:txBody>
      </p:sp>
      <p:sp>
        <p:nvSpPr>
          <p:cNvPr id="134" name="Google Shape;134;p7"/>
          <p:cNvSpPr txBox="1"/>
          <p:nvPr/>
        </p:nvSpPr>
        <p:spPr>
          <a:xfrm>
            <a:off x="215660" y="298510"/>
            <a:ext cx="7361783" cy="896620"/>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Kiến trúc của BERT</a:t>
            </a:r>
            <a:endParaRPr/>
          </a:p>
        </p:txBody>
      </p:sp>
      <p:sp>
        <p:nvSpPr>
          <p:cNvPr id="135" name="Google Shape;135;p7"/>
          <p:cNvSpPr txBox="1"/>
          <p:nvPr/>
        </p:nvSpPr>
        <p:spPr>
          <a:xfrm>
            <a:off x="215660" y="1281160"/>
            <a:ext cx="17554755" cy="4247515"/>
          </a:xfrm>
          <a:prstGeom prst="rect">
            <a:avLst/>
          </a:prstGeom>
          <a:noFill/>
          <a:ln>
            <a:noFill/>
          </a:ln>
        </p:spPr>
        <p:txBody>
          <a:bodyPr spcFirstLastPara="1" wrap="square" lIns="0" tIns="0" rIns="0" bIns="0" anchor="t" anchorCtr="0">
            <a:spAutoFit/>
          </a:bodyPr>
          <a:lstStyle/>
          <a:p>
            <a:pPr marL="0" marR="0" lvl="0" indent="0" algn="l" rtl="0">
              <a:lnSpc>
                <a:spcPct val="140011"/>
              </a:lnSpc>
              <a:spcBef>
                <a:spcPts val="0"/>
              </a:spcBef>
              <a:spcAft>
                <a:spcPts val="0"/>
              </a:spcAft>
              <a:buNone/>
            </a:pPr>
            <a:r>
              <a:rPr lang="en-US" sz="3399" b="0" i="0" u="none" strike="noStrike" cap="none">
                <a:solidFill>
                  <a:srgbClr val="000000"/>
                </a:solidFill>
                <a:latin typeface="Times New Roman"/>
                <a:ea typeface="Times New Roman"/>
                <a:cs typeface="Times New Roman"/>
                <a:sym typeface="Times New Roman"/>
              </a:rPr>
              <a:t>Kiến trúc mô hình BERT là một bộ mã hóa Transformer hai chiều (bidirectional Transformer encoder). Sử dụng Transformer do tính hiệu quả và hiệu suất vượt trội của huấn luyện Transformers trong việc phát hiện các phụ thuộc với khoảng cách xa (long-distance dependencies) so với kiến trúc Recurrent neural network. </a:t>
            </a:r>
            <a:endParaRPr/>
          </a:p>
          <a:p>
            <a:pPr marL="0" marR="0" lvl="0" indent="0" algn="l" rtl="0">
              <a:lnSpc>
                <a:spcPct val="140011"/>
              </a:lnSpc>
              <a:spcBef>
                <a:spcPts val="0"/>
              </a:spcBef>
              <a:spcAft>
                <a:spcPts val="0"/>
              </a:spcAft>
              <a:buNone/>
            </a:pPr>
            <a:r>
              <a:rPr lang="en-US" sz="3399" b="0" i="0" u="none" strike="noStrike" cap="none">
                <a:solidFill>
                  <a:srgbClr val="000000"/>
                </a:solidFill>
                <a:latin typeface="Times New Roman"/>
                <a:ea typeface="Times New Roman"/>
                <a:cs typeface="Times New Roman"/>
                <a:sym typeface="Times New Roman"/>
              </a:rPr>
              <a:t>Trong khi đó, bộ mã hóa hai chiều (bidirectional encoder) là một tính năng nổi bật giúp phân biệt BERT với OpenAI GPT (sử dụng từ trái sang phải Transformer) và ELMo (kết hợp giữa huấn luyện từ trái sang phải và một mạng riêng rẽ phải sang trái LSTM).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8"/>
          <p:cNvSpPr txBox="1"/>
          <p:nvPr/>
        </p:nvSpPr>
        <p:spPr>
          <a:xfrm>
            <a:off x="-668547" y="528002"/>
            <a:ext cx="15656943" cy="896620"/>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Pretrain model BERT (Fine-turning)</a:t>
            </a:r>
            <a:endParaRPr/>
          </a:p>
        </p:txBody>
      </p:sp>
      <p:sp>
        <p:nvSpPr>
          <p:cNvPr id="141" name="Google Shape;141;p8"/>
          <p:cNvSpPr txBox="1"/>
          <p:nvPr/>
        </p:nvSpPr>
        <p:spPr>
          <a:xfrm>
            <a:off x="670838" y="1660385"/>
            <a:ext cx="12978173" cy="5673346"/>
          </a:xfrm>
          <a:prstGeom prst="rect">
            <a:avLst/>
          </a:prstGeom>
          <a:noFill/>
          <a:ln>
            <a:noFill/>
          </a:ln>
        </p:spPr>
        <p:txBody>
          <a:bodyPr spcFirstLastPara="1" wrap="square" lIns="0" tIns="0" rIns="0" bIns="0" anchor="t" anchorCtr="0">
            <a:spAutoFit/>
          </a:bodyPr>
          <a:lstStyle/>
          <a:p>
            <a:pPr marL="0" marR="0" lvl="0" indent="0" algn="just" rtl="0">
              <a:lnSpc>
                <a:spcPct val="140013"/>
              </a:lnSpc>
              <a:spcBef>
                <a:spcPts val="0"/>
              </a:spcBef>
              <a:spcAft>
                <a:spcPts val="0"/>
              </a:spcAft>
              <a:buNone/>
            </a:pPr>
            <a:r>
              <a:rPr lang="en-US" sz="4546" b="0" i="0" u="none" strike="noStrike" cap="none">
                <a:solidFill>
                  <a:srgbClr val="000000"/>
                </a:solidFill>
                <a:latin typeface="Times New Roman"/>
                <a:ea typeface="Times New Roman"/>
                <a:cs typeface="Times New Roman"/>
                <a:sym typeface="Times New Roman"/>
              </a:rPr>
              <a:t>BERT được train đồng thời 2 task gọi là Masked LM (để dự đoán từ thiếu trong câu) và Next Sentence Prediction (NSP – dự đoán câu tiếp theo câu hiện tại). Hai kỹ thuật này được train đồng thời và loss tổng sẽ là kết hợp loss của 2 task và model sẽ cố gắng minimize loss tổng này. Chi tiết 2 task này như sau:</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grpSp>
        <p:nvGrpSpPr>
          <p:cNvPr id="146" name="Google Shape;146;p9"/>
          <p:cNvGrpSpPr/>
          <p:nvPr/>
        </p:nvGrpSpPr>
        <p:grpSpPr>
          <a:xfrm>
            <a:off x="1028700" y="454543"/>
            <a:ext cx="15854725" cy="9383572"/>
            <a:chOff x="0" y="-104775"/>
            <a:chExt cx="21139633" cy="12511430"/>
          </a:xfrm>
        </p:grpSpPr>
        <p:sp>
          <p:nvSpPr>
            <p:cNvPr id="147" name="Google Shape;147;p9"/>
            <p:cNvSpPr/>
            <p:nvPr/>
          </p:nvSpPr>
          <p:spPr>
            <a:xfrm>
              <a:off x="3889649" y="3683303"/>
              <a:ext cx="13861502" cy="8723352"/>
            </a:xfrm>
            <a:custGeom>
              <a:avLst/>
              <a:gdLst/>
              <a:ahLst/>
              <a:cxnLst/>
              <a:rect l="l" t="t" r="r" b="b"/>
              <a:pathLst>
                <a:path w="13861502" h="8723352" extrusionOk="0">
                  <a:moveTo>
                    <a:pt x="0" y="0"/>
                  </a:moveTo>
                  <a:lnTo>
                    <a:pt x="13861502" y="0"/>
                  </a:lnTo>
                  <a:lnTo>
                    <a:pt x="13861502" y="8723352"/>
                  </a:lnTo>
                  <a:lnTo>
                    <a:pt x="0" y="8723352"/>
                  </a:lnTo>
                  <a:lnTo>
                    <a:pt x="0" y="0"/>
                  </a:lnTo>
                  <a:close/>
                </a:path>
              </a:pathLst>
            </a:custGeom>
            <a:blipFill rotWithShape="1">
              <a:blip r:embed="rId3">
                <a:alphaModFix/>
              </a:blip>
              <a:stretch>
                <a:fillRect/>
              </a:stretch>
            </a:blipFill>
            <a:ln>
              <a:noFill/>
            </a:ln>
          </p:spPr>
          <p:txBody>
            <a:bodyPr/>
            <a:lstStyle/>
            <a:p>
              <a:endParaRPr lang="en-US"/>
            </a:p>
          </p:txBody>
        </p:sp>
        <p:sp>
          <p:nvSpPr>
            <p:cNvPr id="148" name="Google Shape;148;p9"/>
            <p:cNvSpPr txBox="1"/>
            <p:nvPr/>
          </p:nvSpPr>
          <p:spPr>
            <a:xfrm>
              <a:off x="0" y="-104775"/>
              <a:ext cx="5727105" cy="2392468"/>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5199" b="0" i="0" u="none" strike="noStrike" cap="none">
                  <a:solidFill>
                    <a:srgbClr val="000000"/>
                  </a:solidFill>
                  <a:latin typeface="Arial"/>
                  <a:ea typeface="Arial"/>
                  <a:cs typeface="Arial"/>
                  <a:sym typeface="Arial"/>
                </a:rPr>
                <a:t>Masked LM</a:t>
              </a:r>
              <a:endParaRPr/>
            </a:p>
            <a:p>
              <a:pPr marL="0" marR="0" lvl="0" indent="0" algn="ctr" rtl="0">
                <a:lnSpc>
                  <a:spcPct val="140007"/>
                </a:lnSpc>
                <a:spcBef>
                  <a:spcPts val="0"/>
                </a:spcBef>
                <a:spcAft>
                  <a:spcPts val="0"/>
                </a:spcAft>
                <a:buNone/>
              </a:pPr>
              <a:endParaRPr sz="5199" b="0" i="0" u="none" strike="noStrike" cap="none">
                <a:solidFill>
                  <a:srgbClr val="000000"/>
                </a:solidFill>
                <a:latin typeface="Arial"/>
                <a:ea typeface="Arial"/>
                <a:cs typeface="Arial"/>
                <a:sym typeface="Arial"/>
              </a:endParaRPr>
            </a:p>
          </p:txBody>
        </p:sp>
        <p:sp>
          <p:nvSpPr>
            <p:cNvPr id="149" name="Google Shape;149;p9"/>
            <p:cNvSpPr txBox="1"/>
            <p:nvPr/>
          </p:nvSpPr>
          <p:spPr>
            <a:xfrm>
              <a:off x="0" y="1010497"/>
              <a:ext cx="21139633" cy="3218603"/>
            </a:xfrm>
            <a:prstGeom prst="rect">
              <a:avLst/>
            </a:prstGeom>
            <a:noFill/>
            <a:ln>
              <a:noFill/>
            </a:ln>
          </p:spPr>
          <p:txBody>
            <a:bodyPr spcFirstLastPara="1" wrap="square" lIns="0" tIns="0" rIns="0" bIns="0" anchor="t" anchorCtr="0">
              <a:spAutoFit/>
            </a:bodyPr>
            <a:lstStyle/>
            <a:p>
              <a:pPr marL="0" marR="0" lvl="0" indent="0" algn="just" rtl="0">
                <a:lnSpc>
                  <a:spcPct val="140011"/>
                </a:lnSpc>
                <a:spcBef>
                  <a:spcPts val="0"/>
                </a:spcBef>
                <a:spcAft>
                  <a:spcPts val="0"/>
                </a:spcAft>
                <a:buNone/>
              </a:pPr>
              <a:r>
                <a:rPr lang="en-US" sz="3399" b="0" i="0" u="none" strike="noStrike" cap="none">
                  <a:solidFill>
                    <a:srgbClr val="000000"/>
                  </a:solidFill>
                  <a:latin typeface="Times New Roman"/>
                  <a:ea typeface="Times New Roman"/>
                  <a:cs typeface="Times New Roman"/>
                  <a:sym typeface="Times New Roman"/>
                </a:rPr>
                <a:t>Với task này, ta train sẽ thực hiện che đi tầm 15% số từ trong câu và đưa vào model. Và ta sẽ train để model predict ra các từ bị che đó dựa vào các từ còn lại (đúng như câu Tài đưa bạn gái đi chơi ở trên đó).</a:t>
              </a:r>
              <a:endParaRPr/>
            </a:p>
            <a:p>
              <a:pPr marL="0" marR="0" lvl="0" indent="0" algn="just" rtl="0">
                <a:lnSpc>
                  <a:spcPct val="140011"/>
                </a:lnSpc>
                <a:spcBef>
                  <a:spcPts val="0"/>
                </a:spcBef>
                <a:spcAft>
                  <a:spcPts val="0"/>
                </a:spcAft>
                <a:buNone/>
              </a:pPr>
              <a:endParaRPr sz="3399" b="0" i="0" u="none" strike="noStrike" cap="none">
                <a:solidFill>
                  <a:srgbClr val="000000"/>
                </a:solidFill>
                <a:latin typeface="Times New Roman"/>
                <a:ea typeface="Times New Roman"/>
                <a:cs typeface="Times New Roman"/>
                <a:sym typeface="Times New Roman"/>
              </a:endParaRPr>
            </a:p>
          </p:txBody>
        </p:sp>
      </p:gr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1748</Words>
  <Application>Microsoft Office PowerPoint</Application>
  <PresentationFormat>Custom</PresentationFormat>
  <Paragraphs>78</Paragraphs>
  <Slides>23</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Noto Sans</vt:lpstr>
      <vt:lpstr>Times</vt:lpstr>
      <vt:lpstr>Arial</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Nguyễn Tài</cp:lastModifiedBy>
  <cp:revision>1</cp:revision>
  <dcterms:created xsi:type="dcterms:W3CDTF">2006-08-16T00:00:00Z</dcterms:created>
  <dcterms:modified xsi:type="dcterms:W3CDTF">2025-05-07T11:59:24Z</dcterms:modified>
</cp:coreProperties>
</file>